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bhishek7415/IBMCapstoneFinalProject/blob/main/week%202.2-IBM-DS0321EN-SkillsNetwork_labs_module_2_jupyter-labs-eda-dataviz.ipynb.jupyterlite.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bhishek7415/IBMCapstoneFinalProject/blob/main/week%202.1-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bhishek7415/IBMCapstoneFinalProject/blob/main/week%203.1-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bhishek7415/IBMCapstoneFinalProject/blob/main/week%203.2-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Abhishek7415/IBMCapstoneFinalProject/blob/main/week%201.1-jupyter-labs-spacex-data-collection-api.ipynb"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github.com/Abhishek7415/IBMCapstoneFinalProject/blob/main/week%201.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hyperlink" Target="https://github.com/Abhishek7415/IBMCapstoneFinalProject/blob/main/week%201.3-labs-jupyter-spacex-Data%20wrangl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Abhishek</a:t>
            </a:r>
          </a:p>
          <a:p>
            <a:r>
              <a:rPr lang="en-US" dirty="0">
                <a:solidFill>
                  <a:schemeClr val="bg2"/>
                </a:solidFill>
                <a:latin typeface="Abadi" panose="020B0604020104020204" pitchFamily="34" charset="0"/>
                <a:ea typeface="SF Pro" pitchFamily="2" charset="0"/>
                <a:cs typeface="SF Pro" pitchFamily="2" charset="0"/>
              </a:rPr>
              <a:t>08/11/2023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8073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predict parameters for successful landing following graphs were created:</a:t>
            </a:r>
            <a:endParaRPr lang="en-US" sz="1800" dirty="0">
              <a:latin typeface="Abadi" panose="020B0604020104020204" pitchFamily="34" charset="0"/>
              <a:ea typeface="Roboto" panose="02000000000000000000" pitchFamily="2" charset="0"/>
              <a:cs typeface="Roboto" panose="02000000000000000000" pitchFamily="2" charset="0"/>
            </a:endParaRPr>
          </a:p>
          <a:p>
            <a:pPr lvl="1">
              <a:lnSpc>
                <a:spcPts val="700"/>
              </a:lnSpc>
              <a:spcBef>
                <a:spcPts val="18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Scatter chart on Flight Number vs. Payload </a:t>
            </a:r>
          </a:p>
          <a:p>
            <a:pPr lvl="1">
              <a:lnSpc>
                <a:spcPts val="700"/>
              </a:lnSpc>
              <a:spcBef>
                <a:spcPts val="18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Scatter chart on Flight Number vs. Launch Site</a:t>
            </a:r>
          </a:p>
          <a:p>
            <a:pPr lvl="1">
              <a:lnSpc>
                <a:spcPts val="700"/>
              </a:lnSpc>
              <a:spcBef>
                <a:spcPts val="18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Scatter chart on Flight Number vs. Orbit Type</a:t>
            </a:r>
          </a:p>
          <a:p>
            <a:pPr lvl="1">
              <a:lnSpc>
                <a:spcPts val="700"/>
              </a:lnSpc>
              <a:spcBef>
                <a:spcPts val="18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Scatter chart on Payload vs. Orbit Type</a:t>
            </a:r>
          </a:p>
          <a:p>
            <a:pPr lvl="1">
              <a:lnSpc>
                <a:spcPts val="700"/>
              </a:lnSpc>
              <a:spcBef>
                <a:spcPts val="18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Scatter chart on Payload vs. Launch Site</a:t>
            </a:r>
          </a:p>
          <a:p>
            <a:pPr lvl="1">
              <a:lnSpc>
                <a:spcPts val="700"/>
              </a:lnSpc>
              <a:spcBef>
                <a:spcPts val="18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Bar chart to represent Success Rate per Orbit Type</a:t>
            </a:r>
          </a:p>
          <a:p>
            <a:pPr lvl="1">
              <a:lnSpc>
                <a:spcPts val="700"/>
              </a:lnSpc>
              <a:spcBef>
                <a:spcPts val="18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Line chart to represent Yearly Success trend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ADF8351-00DD-4DAA-15F5-F8D0C57C2730}"/>
              </a:ext>
            </a:extLst>
          </p:cNvPr>
          <p:cNvPicPr>
            <a:picLocks noChangeAspect="1"/>
          </p:cNvPicPr>
          <p:nvPr/>
        </p:nvPicPr>
        <p:blipFill>
          <a:blip r:embed="rId3"/>
          <a:stretch>
            <a:fillRect/>
          </a:stretch>
        </p:blipFill>
        <p:spPr>
          <a:xfrm>
            <a:off x="6736080" y="2283871"/>
            <a:ext cx="4721892" cy="2349089"/>
          </a:xfrm>
          <a:prstGeom prst="rect">
            <a:avLst/>
          </a:prstGeom>
        </p:spPr>
      </p:pic>
      <p:sp>
        <p:nvSpPr>
          <p:cNvPr id="7" name="TextBox 6">
            <a:extLst>
              <a:ext uri="{FF2B5EF4-FFF2-40B4-BE49-F238E27FC236}">
                <a16:creationId xmlns:a16="http://schemas.microsoft.com/office/drawing/2014/main" id="{B90CAC44-4C62-1784-F6A2-810588D406B8}"/>
              </a:ext>
            </a:extLst>
          </p:cNvPr>
          <p:cNvSpPr txBox="1"/>
          <p:nvPr/>
        </p:nvSpPr>
        <p:spPr>
          <a:xfrm>
            <a:off x="670560" y="4765040"/>
            <a:ext cx="10787412" cy="923330"/>
          </a:xfrm>
          <a:prstGeom prst="rect">
            <a:avLst/>
          </a:prstGeom>
          <a:noFill/>
        </p:spPr>
        <p:txBody>
          <a:bodyPr wrap="square" rtlCol="0">
            <a:spAutoFit/>
          </a:bodyPr>
          <a:lstStyle/>
          <a:p>
            <a:r>
              <a:rPr lang="en-IN" dirty="0"/>
              <a:t>For more refer to this GitHub file:</a:t>
            </a:r>
          </a:p>
          <a:p>
            <a:r>
              <a:rPr lang="en-IN" dirty="0" err="1">
                <a:hlinkClick r:id="rId4"/>
              </a:rPr>
              <a:t>IBMCapstoneFinalProject</a:t>
            </a:r>
            <a:r>
              <a:rPr lang="en-IN" dirty="0">
                <a:hlinkClick r:id="rId4"/>
              </a:rPr>
              <a:t>/week 2.2-IBM-DS0321EN-SkillsNetwork_labs_module_2_jupyter-labs-eda-dataviz.ipynb.jupyterlite.ipynb at main · Abhishek7415/</a:t>
            </a:r>
            <a:r>
              <a:rPr lang="en-IN" dirty="0" err="1">
                <a:hlinkClick r:id="rId4"/>
              </a:rPr>
              <a:t>IBMCapstoneFinalProject</a:t>
            </a:r>
            <a:r>
              <a:rPr lang="en-IN" dirty="0">
                <a:hlinkClick r:id="rId4"/>
              </a:rPr>
              <a:t> (github.com)</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17231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SQL queries were performed for project.</a:t>
            </a:r>
          </a:p>
          <a:p>
            <a:pPr lvl="1">
              <a:lnSpc>
                <a:spcPts val="700"/>
              </a:lnSpc>
              <a:spcBef>
                <a:spcPts val="14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Identify all unique launch sites</a:t>
            </a:r>
          </a:p>
          <a:p>
            <a:pPr lvl="1">
              <a:lnSpc>
                <a:spcPts val="700"/>
              </a:lnSpc>
              <a:spcBef>
                <a:spcPts val="14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Identify all launch sites beginning with ‘CCA’</a:t>
            </a:r>
          </a:p>
          <a:p>
            <a:pPr lvl="1">
              <a:lnSpc>
                <a:spcPts val="700"/>
              </a:lnSpc>
              <a:spcBef>
                <a:spcPts val="14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Calculate the total payload mass carried by boosters launched by NASA (CRS)</a:t>
            </a:r>
          </a:p>
          <a:p>
            <a:pPr lvl="1">
              <a:lnSpc>
                <a:spcPts val="700"/>
              </a:lnSpc>
              <a:spcBef>
                <a:spcPts val="14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Calculate average payload mass carried by booster version F9 v1.1</a:t>
            </a:r>
          </a:p>
          <a:p>
            <a:pPr lvl="1">
              <a:lnSpc>
                <a:spcPts val="700"/>
              </a:lnSpc>
              <a:spcBef>
                <a:spcPts val="14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Identify earliest date when first successful landing in ground pad was achieved</a:t>
            </a:r>
          </a:p>
          <a:p>
            <a:pPr lvl="1">
              <a:lnSpc>
                <a:spcPts val="700"/>
              </a:lnSpc>
              <a:spcBef>
                <a:spcPts val="14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List all boosters which have success in drone ship with payload mass between 4000 to 6000</a:t>
            </a:r>
          </a:p>
          <a:p>
            <a:pPr lvl="1">
              <a:lnSpc>
                <a:spcPts val="700"/>
              </a:lnSpc>
              <a:spcBef>
                <a:spcPts val="14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Calculate total number of successful vs. non-successful outcomes</a:t>
            </a:r>
          </a:p>
          <a:p>
            <a:pPr lvl="1">
              <a:lnSpc>
                <a:spcPts val="700"/>
              </a:lnSpc>
              <a:spcBef>
                <a:spcPts val="14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List all boosters which have the max payload mass</a:t>
            </a:r>
          </a:p>
          <a:p>
            <a:pPr lvl="1">
              <a:lnSpc>
                <a:spcPts val="700"/>
              </a:lnSpc>
              <a:spcBef>
                <a:spcPts val="14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Display all months where landing failed for drone ships in 2015</a:t>
            </a:r>
          </a:p>
          <a:p>
            <a:pPr lvl="1">
              <a:lnSpc>
                <a:spcPts val="700"/>
              </a:lnSpc>
              <a:spcBef>
                <a:spcPts val="1400"/>
              </a:spcBef>
              <a:spcAft>
                <a:spcPts val="50"/>
              </a:spcAft>
              <a:buFont typeface="+mj-lt"/>
              <a:buAutoNum type="arabicPeriod"/>
            </a:pPr>
            <a:r>
              <a:rPr lang="en-US" sz="1800" dirty="0">
                <a:latin typeface="Abadi" panose="020B0604020104020204" pitchFamily="34" charset="0"/>
                <a:ea typeface="Roboto" panose="02000000000000000000" pitchFamily="2" charset="0"/>
                <a:cs typeface="Roboto" panose="02000000000000000000" pitchFamily="2" charset="0"/>
              </a:rPr>
              <a:t>Rank the count of landing outcomes between 2010-06-04 and 2017-03-20</a:t>
            </a:r>
          </a:p>
          <a:p>
            <a:pPr marL="0" indent="0">
              <a:buNone/>
            </a:pPr>
            <a:r>
              <a:rPr lang="en-US" sz="2200" dirty="0">
                <a:solidFill>
                  <a:schemeClr val="accent3">
                    <a:lumMod val="25000"/>
                  </a:schemeClr>
                </a:solidFill>
                <a:latin typeface="Abadi" panose="020B0604020104020204" pitchFamily="34" charset="0"/>
              </a:rPr>
              <a:t>For more please refer to this GitHub file:</a:t>
            </a:r>
          </a:p>
          <a:p>
            <a:pPr marL="0" indent="0">
              <a:buNone/>
            </a:pPr>
            <a:r>
              <a:rPr lang="en-IN" sz="1800" dirty="0" err="1">
                <a:hlinkClick r:id="rId3"/>
              </a:rPr>
              <a:t>IBMCapstoneFinalProject</a:t>
            </a:r>
            <a:r>
              <a:rPr lang="en-IN" sz="1800" dirty="0">
                <a:hlinkClick r:id="rId3"/>
              </a:rPr>
              <a:t>/week 2.1-jupyter-labs-eda-sql-coursera_sqllite.ipynb at main · Abhishek7415/</a:t>
            </a:r>
            <a:r>
              <a:rPr lang="en-IN" sz="1800" dirty="0" err="1">
                <a:hlinkClick r:id="rId3"/>
              </a:rPr>
              <a:t>IBMCapstoneFinalProject</a:t>
            </a:r>
            <a:r>
              <a:rPr lang="en-IN" sz="1800" dirty="0">
                <a:hlinkClick r:id="rId3"/>
              </a:rPr>
              <a:t> (github.com)</a:t>
            </a:r>
            <a:endParaRPr lang="en-US" sz="1800" dirty="0"/>
          </a:p>
          <a:p>
            <a:endParaRPr lang="en-US" sz="18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3610"/>
            <a:ext cx="10619772" cy="3255982"/>
          </a:xfrm>
          <a:prstGeom prst="rect">
            <a:avLst/>
          </a:prstGeom>
        </p:spPr>
        <p:txBody>
          <a:bodyPr>
            <a:normAutofit lnSpcReduction="10000"/>
          </a:bodyPr>
          <a:lstStyle/>
          <a:p>
            <a:pPr marL="0" indent="0">
              <a:spcBef>
                <a:spcPts val="1400"/>
              </a:spcBef>
              <a:buFont typeface="Roboto"/>
              <a:buNone/>
            </a:pPr>
            <a:r>
              <a:rPr lang="en-US" sz="2000" dirty="0">
                <a:latin typeface="Abadi" panose="020B0604020104020204" pitchFamily="34" charset="0"/>
                <a:ea typeface="Roboto" panose="02000000000000000000" pitchFamily="2" charset="0"/>
                <a:cs typeface="Roboto" panose="02000000000000000000" pitchFamily="2" charset="0"/>
              </a:rPr>
              <a:t>A Folium site map has been created in order to geographically explore the physical location of the launch sites. This will help to determine whether the geographic location contributes to a successful landing. The following objects have been added to the site map. </a:t>
            </a:r>
          </a:p>
          <a:p>
            <a:pPr marL="0" indent="0">
              <a:spcBef>
                <a:spcPts val="1400"/>
              </a:spcBef>
              <a:buFont typeface="Roboto"/>
              <a:buNone/>
            </a:pPr>
            <a:r>
              <a:rPr lang="en-US" sz="2000" b="1" dirty="0">
                <a:latin typeface="Abadi" panose="020B0604020104020204" pitchFamily="34" charset="0"/>
                <a:ea typeface="Roboto" panose="02000000000000000000" pitchFamily="2" charset="0"/>
                <a:cs typeface="Roboto" panose="02000000000000000000" pitchFamily="2" charset="0"/>
              </a:rPr>
              <a:t>Markers were placed on the map using the mentioned sites’ latitudes and longitudes</a:t>
            </a:r>
          </a:p>
          <a:p>
            <a:pPr lvl="1">
              <a:lnSpc>
                <a:spcPct val="100000"/>
              </a:lnSpc>
              <a:spcBef>
                <a:spcPts val="0"/>
              </a:spcBef>
              <a:buFont typeface="+mj-lt"/>
              <a:buAutoNum type="arabicPeriod"/>
            </a:pPr>
            <a:r>
              <a:rPr lang="en-US" sz="2000" dirty="0">
                <a:latin typeface="Abadi" panose="020B0604020104020204" pitchFamily="34" charset="0"/>
                <a:ea typeface="Roboto" panose="02000000000000000000" pitchFamily="2" charset="0"/>
                <a:cs typeface="Roboto" panose="02000000000000000000" pitchFamily="2" charset="0"/>
              </a:rPr>
              <a:t>A </a:t>
            </a:r>
            <a:r>
              <a:rPr lang="en-US" sz="2000" b="1" dirty="0">
                <a:latin typeface="Abadi" panose="020B0604020104020204" pitchFamily="34" charset="0"/>
                <a:ea typeface="Roboto" panose="02000000000000000000" pitchFamily="2" charset="0"/>
                <a:cs typeface="Roboto" panose="02000000000000000000" pitchFamily="2" charset="0"/>
              </a:rPr>
              <a:t>blue</a:t>
            </a:r>
            <a:r>
              <a:rPr lang="en-US" sz="2000" dirty="0">
                <a:latin typeface="Abadi" panose="020B0604020104020204" pitchFamily="34" charset="0"/>
                <a:ea typeface="Roboto" panose="02000000000000000000" pitchFamily="2" charset="0"/>
                <a:cs typeface="Roboto" panose="02000000000000000000" pitchFamily="2" charset="0"/>
              </a:rPr>
              <a:t> circle to highlight the NASA Johnson Space center  </a:t>
            </a:r>
          </a:p>
          <a:p>
            <a:pPr lvl="1">
              <a:lnSpc>
                <a:spcPct val="100000"/>
              </a:lnSpc>
              <a:spcBef>
                <a:spcPts val="0"/>
              </a:spcBef>
              <a:buFont typeface="+mj-lt"/>
              <a:buAutoNum type="arabicPeriod"/>
            </a:pPr>
            <a:r>
              <a:rPr lang="en-US" sz="2000" b="1" dirty="0">
                <a:latin typeface="Abadi" panose="020B0604020104020204" pitchFamily="34" charset="0"/>
                <a:ea typeface="Roboto" panose="02000000000000000000" pitchFamily="2" charset="0"/>
                <a:cs typeface="Roboto" panose="02000000000000000000" pitchFamily="2" charset="0"/>
              </a:rPr>
              <a:t>Orange</a:t>
            </a:r>
            <a:r>
              <a:rPr lang="en-US" sz="2000" dirty="0">
                <a:latin typeface="Abadi" panose="020B0604020104020204" pitchFamily="34" charset="0"/>
                <a:ea typeface="Roboto" panose="02000000000000000000" pitchFamily="2" charset="0"/>
                <a:cs typeface="Roboto" panose="02000000000000000000" pitchFamily="2" charset="0"/>
              </a:rPr>
              <a:t> circles for all launch sites with name labels</a:t>
            </a:r>
          </a:p>
          <a:p>
            <a:pPr lvl="1">
              <a:lnSpc>
                <a:spcPct val="100000"/>
              </a:lnSpc>
              <a:spcBef>
                <a:spcPts val="0"/>
              </a:spcBef>
              <a:buFont typeface="+mj-lt"/>
              <a:buAutoNum type="arabicPeriod"/>
            </a:pPr>
            <a:r>
              <a:rPr lang="en-US" sz="2000" b="1" dirty="0">
                <a:latin typeface="Abadi" panose="020B0604020104020204" pitchFamily="34" charset="0"/>
                <a:ea typeface="Roboto" panose="02000000000000000000" pitchFamily="2" charset="0"/>
                <a:cs typeface="Roboto" panose="02000000000000000000" pitchFamily="2" charset="0"/>
              </a:rPr>
              <a:t>Green</a:t>
            </a:r>
            <a:r>
              <a:rPr lang="en-US" sz="2000" dirty="0">
                <a:latin typeface="Abadi" panose="020B0604020104020204" pitchFamily="34" charset="0"/>
                <a:ea typeface="Roboto" panose="02000000000000000000" pitchFamily="2" charset="0"/>
                <a:cs typeface="Roboto" panose="02000000000000000000" pitchFamily="2" charset="0"/>
              </a:rPr>
              <a:t> and </a:t>
            </a:r>
            <a:r>
              <a:rPr lang="en-US" sz="2000" b="1" dirty="0">
                <a:latin typeface="Abadi" panose="020B0604020104020204" pitchFamily="34" charset="0"/>
                <a:ea typeface="Roboto" panose="02000000000000000000" pitchFamily="2" charset="0"/>
                <a:cs typeface="Roboto" panose="02000000000000000000" pitchFamily="2" charset="0"/>
              </a:rPr>
              <a:t>red</a:t>
            </a:r>
            <a:r>
              <a:rPr lang="en-US" sz="2000" dirty="0">
                <a:latin typeface="Abadi" panose="020B0604020104020204" pitchFamily="34" charset="0"/>
                <a:ea typeface="Roboto" panose="02000000000000000000" pitchFamily="2" charset="0"/>
                <a:cs typeface="Roboto" panose="02000000000000000000" pitchFamily="2" charset="0"/>
              </a:rPr>
              <a:t> pop-up markers to differentiate between successful (green) and failed (red) landings at each launch site.</a:t>
            </a:r>
          </a:p>
          <a:p>
            <a:pPr marL="0" lvl="1" indent="0">
              <a:lnSpc>
                <a:spcPct val="100000"/>
              </a:lnSpc>
              <a:spcBef>
                <a:spcPts val="0"/>
              </a:spcBef>
              <a:buNone/>
            </a:pPr>
            <a:r>
              <a:rPr lang="en-US" sz="2000" b="1" u="sng" dirty="0">
                <a:latin typeface="Abadi" panose="020B0604020104020204" pitchFamily="34" charset="0"/>
                <a:ea typeface="Roboto" panose="02000000000000000000" pitchFamily="2" charset="0"/>
                <a:cs typeface="Roboto" panose="02000000000000000000" pitchFamily="2" charset="0"/>
              </a:rPr>
              <a:t>Plot lines to highlight the proximity of the launch sites to some landmarks</a:t>
            </a:r>
          </a:p>
          <a:p>
            <a:pPr lvl="1">
              <a:lnSpc>
                <a:spcPts val="700"/>
              </a:lnSpc>
              <a:spcBef>
                <a:spcPts val="1400"/>
              </a:spcBef>
              <a:buFont typeface="+mj-lt"/>
              <a:buAutoNum type="arabicPeriod"/>
            </a:pPr>
            <a:r>
              <a:rPr lang="en-US" sz="2000" dirty="0">
                <a:latin typeface="Abadi" panose="020B0604020104020204" pitchFamily="34" charset="0"/>
                <a:ea typeface="Roboto" panose="02000000000000000000" pitchFamily="2" charset="0"/>
                <a:cs typeface="Roboto" panose="02000000000000000000" pitchFamily="2" charset="0"/>
              </a:rPr>
              <a:t>Plot lines with distance displayed to the nearest coast or highway</a:t>
            </a:r>
          </a:p>
          <a:p>
            <a:pPr lvl="1">
              <a:lnSpc>
                <a:spcPts val="700"/>
              </a:lnSpc>
              <a:spcBef>
                <a:spcPts val="1400"/>
              </a:spcBef>
              <a:buFont typeface="+mj-lt"/>
              <a:buAutoNum type="arabicPeriod"/>
            </a:pPr>
            <a:r>
              <a:rPr lang="en-US" sz="2000" dirty="0">
                <a:latin typeface="Abadi" panose="020B0604020104020204" pitchFamily="34" charset="0"/>
                <a:ea typeface="Roboto" panose="02000000000000000000" pitchFamily="2" charset="0"/>
                <a:cs typeface="Roboto" panose="02000000000000000000" pitchFamily="2" charset="0"/>
              </a:rPr>
              <a:t>Plot lines with the distance displayed to the nearest city, airport or railway station</a:t>
            </a:r>
          </a:p>
          <a:p>
            <a:endParaRPr lang="en-US" sz="4400" dirty="0">
              <a:latin typeface="Abadi" panose="020B0604020104020204" pitchFamily="34" charset="0"/>
            </a:endParaRPr>
          </a:p>
          <a:p>
            <a:endParaRPr lang="en-US" sz="44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B599B9A2-530B-22EE-E06B-68ED34182B25}"/>
              </a:ext>
            </a:extLst>
          </p:cNvPr>
          <p:cNvSpPr txBox="1"/>
          <p:nvPr/>
        </p:nvSpPr>
        <p:spPr>
          <a:xfrm>
            <a:off x="838200" y="4965405"/>
            <a:ext cx="10619772" cy="1292662"/>
          </a:xfrm>
          <a:prstGeom prst="rect">
            <a:avLst/>
          </a:prstGeom>
          <a:noFill/>
        </p:spPr>
        <p:txBody>
          <a:bodyPr wrap="square" rtlCol="0">
            <a:spAutoFit/>
          </a:bodyPr>
          <a:lstStyle/>
          <a:p>
            <a:r>
              <a:rPr lang="en-IN" sz="2400" dirty="0">
                <a:latin typeface="Abadi" panose="020B0604020104020204" pitchFamily="34" charset="0"/>
              </a:rPr>
              <a:t>For more please refer this GitHub file:</a:t>
            </a:r>
          </a:p>
          <a:p>
            <a:r>
              <a:rPr lang="en-IN" dirty="0"/>
              <a:t> </a:t>
            </a:r>
            <a:r>
              <a:rPr lang="en-IN" dirty="0" err="1">
                <a:hlinkClick r:id="rId3"/>
              </a:rPr>
              <a:t>IBMCapstoneFinalProject</a:t>
            </a:r>
            <a:r>
              <a:rPr lang="en-IN" dirty="0">
                <a:hlinkClick r:id="rId3"/>
              </a:rPr>
              <a:t>/week 3.1-IBM-DS0321EN-SkillsNetwork_labs_module_3_lab_jupyter_launch_site_location.jupyterlite.ipynb at main · Abhishek7415/</a:t>
            </a:r>
            <a:r>
              <a:rPr lang="en-IN" dirty="0" err="1">
                <a:hlinkClick r:id="rId3"/>
              </a:rPr>
              <a:t>IBMCapstoneFinalProject</a:t>
            </a:r>
            <a:r>
              <a:rPr lang="en-IN" dirty="0">
                <a:hlinkClick r:id="rId3"/>
              </a:rPr>
              <a:t> (github.com)</a:t>
            </a:r>
            <a:endParaRPr lang="en-IN"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3265461"/>
          </a:xfrm>
          <a:prstGeom prst="rect">
            <a:avLst/>
          </a:prstGeom>
        </p:spPr>
        <p:txBody>
          <a:bodyPr vert="horz" lIns="91440" tIns="45720" rIns="91440" bIns="45720" rtlCol="0" anchor="t">
            <a:normAutofit lnSpcReduction="10000"/>
          </a:bodyPr>
          <a:lstStyle/>
          <a:p>
            <a:pPr marL="0" indent="0">
              <a:lnSpc>
                <a:spcPct val="110000"/>
              </a:lnSpc>
              <a:spcBef>
                <a:spcPts val="1400"/>
              </a:spcBef>
              <a:buFont typeface="Roboto"/>
              <a:buNone/>
            </a:pPr>
            <a:r>
              <a:rPr lang="en-US" sz="2000" dirty="0">
                <a:latin typeface="Abadi" panose="020B0604020104020204" pitchFamily="34" charset="0"/>
                <a:ea typeface="Roboto" panose="02000000000000000000" pitchFamily="2" charset="0"/>
                <a:cs typeface="Roboto" panose="02000000000000000000" pitchFamily="2" charset="0"/>
              </a:rPr>
              <a:t>A dashboard has been created to </a:t>
            </a:r>
            <a:r>
              <a:rPr lang="en-US" sz="2000" b="1" u="sng" dirty="0">
                <a:latin typeface="Abadi" panose="020B0604020104020204" pitchFamily="34" charset="0"/>
                <a:ea typeface="Roboto" panose="02000000000000000000" pitchFamily="2" charset="0"/>
                <a:cs typeface="Roboto" panose="02000000000000000000" pitchFamily="2" charset="0"/>
              </a:rPr>
              <a:t>allow the client to view dynamic data on successful vs. failed landings per launch site</a:t>
            </a:r>
            <a:r>
              <a:rPr lang="en-US" sz="2000" dirty="0">
                <a:latin typeface="Abadi" panose="020B0604020104020204" pitchFamily="34" charset="0"/>
                <a:ea typeface="Roboto" panose="02000000000000000000" pitchFamily="2" charset="0"/>
                <a:cs typeface="Roboto" panose="02000000000000000000" pitchFamily="2" charset="0"/>
              </a:rPr>
              <a:t>. It also provides a </a:t>
            </a:r>
            <a:r>
              <a:rPr lang="en-US" sz="2000" b="1" u="sng" dirty="0">
                <a:latin typeface="Abadi" panose="020B0604020104020204" pitchFamily="34" charset="0"/>
                <a:ea typeface="Roboto" panose="02000000000000000000" pitchFamily="2" charset="0"/>
                <a:cs typeface="Roboto" panose="02000000000000000000" pitchFamily="2" charset="0"/>
              </a:rPr>
              <a:t>scatter chart on payload mass which can be analyzed to check whether it contributes to a successful landing</a:t>
            </a:r>
            <a:r>
              <a:rPr lang="en-US" sz="2000" dirty="0">
                <a:latin typeface="Abadi" panose="020B0604020104020204" pitchFamily="34" charset="0"/>
                <a:ea typeface="Roboto" panose="02000000000000000000" pitchFamily="2" charset="0"/>
                <a:cs typeface="Roboto" panose="02000000000000000000" pitchFamily="2" charset="0"/>
              </a:rPr>
              <a:t>. The following features / charts are in the dashboard. The dashboard can be further enhanced should the client require it. </a:t>
            </a:r>
          </a:p>
          <a:p>
            <a:pPr lvl="1" indent="-180000">
              <a:lnSpc>
                <a:spcPct val="100000"/>
              </a:lnSpc>
              <a:spcBef>
                <a:spcPts val="0"/>
              </a:spcBef>
              <a:buFont typeface="+mj-lt"/>
              <a:buAutoNum type="arabicPeriod"/>
            </a:pPr>
            <a:r>
              <a:rPr lang="en-US" sz="2000" dirty="0">
                <a:latin typeface="Abadi" panose="020B0604020104020204" pitchFamily="34" charset="0"/>
                <a:ea typeface="Roboto" panose="02000000000000000000" pitchFamily="2" charset="0"/>
                <a:cs typeface="Roboto" panose="02000000000000000000" pitchFamily="2" charset="0"/>
              </a:rPr>
              <a:t>Dropdown list showing all unique launch sites as well as ‘All sites’</a:t>
            </a:r>
          </a:p>
          <a:p>
            <a:pPr lvl="1" indent="-180000">
              <a:lnSpc>
                <a:spcPct val="100000"/>
              </a:lnSpc>
              <a:spcBef>
                <a:spcPts val="0"/>
              </a:spcBef>
              <a:buFont typeface="+mj-lt"/>
              <a:buAutoNum type="arabicPeriod"/>
            </a:pPr>
            <a:r>
              <a:rPr lang="en-US" sz="2000" dirty="0">
                <a:latin typeface="Abadi" panose="020B0604020104020204" pitchFamily="34" charset="0"/>
                <a:ea typeface="Roboto" panose="02000000000000000000" pitchFamily="2" charset="0"/>
                <a:cs typeface="Roboto" panose="02000000000000000000" pitchFamily="2" charset="0"/>
              </a:rPr>
              <a:t>Pie chart showing the % rate of successful vs. failed launches of the selected dropdown option</a:t>
            </a:r>
          </a:p>
          <a:p>
            <a:pPr lvl="1" indent="-180000">
              <a:lnSpc>
                <a:spcPct val="100000"/>
              </a:lnSpc>
              <a:spcBef>
                <a:spcPts val="0"/>
              </a:spcBef>
              <a:buFont typeface="+mj-lt"/>
              <a:buAutoNum type="arabicPeriod"/>
            </a:pPr>
            <a:r>
              <a:rPr lang="en-US" sz="2000" dirty="0">
                <a:latin typeface="Abadi" panose="020B0604020104020204" pitchFamily="34" charset="0"/>
                <a:ea typeface="Roboto" panose="02000000000000000000" pitchFamily="2" charset="0"/>
                <a:cs typeface="Roboto" panose="02000000000000000000" pitchFamily="2" charset="0"/>
              </a:rPr>
              <a:t>Range slider for payload mass range to allow users to select the payload range</a:t>
            </a:r>
          </a:p>
          <a:p>
            <a:pPr lvl="1" indent="-180000">
              <a:lnSpc>
                <a:spcPct val="100000"/>
              </a:lnSpc>
              <a:spcBef>
                <a:spcPts val="0"/>
              </a:spcBef>
              <a:buFont typeface="+mj-lt"/>
              <a:buAutoNum type="arabicPeriod"/>
            </a:pPr>
            <a:r>
              <a:rPr lang="en-US" sz="2000" dirty="0">
                <a:latin typeface="Abadi" panose="020B0604020104020204" pitchFamily="34" charset="0"/>
                <a:ea typeface="Roboto" panose="02000000000000000000" pitchFamily="2" charset="0"/>
                <a:cs typeface="Roboto" panose="02000000000000000000" pitchFamily="2" charset="0"/>
              </a:rPr>
              <a:t>Scatter chart to show the correlation between payload and success rate by booster version</a:t>
            </a: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418FC05D-D802-02B0-C593-1A85A1A19D73}"/>
              </a:ext>
            </a:extLst>
          </p:cNvPr>
          <p:cNvSpPr txBox="1"/>
          <p:nvPr/>
        </p:nvSpPr>
        <p:spPr>
          <a:xfrm>
            <a:off x="868787" y="4646428"/>
            <a:ext cx="10318048" cy="1015663"/>
          </a:xfrm>
          <a:prstGeom prst="rect">
            <a:avLst/>
          </a:prstGeom>
          <a:noFill/>
        </p:spPr>
        <p:txBody>
          <a:bodyPr wrap="square" rtlCol="0">
            <a:spAutoFit/>
          </a:bodyPr>
          <a:lstStyle/>
          <a:p>
            <a:r>
              <a:rPr lang="en-IN" sz="2400" dirty="0">
                <a:latin typeface="Abadi" panose="020B0604020104020204" pitchFamily="34" charset="0"/>
              </a:rPr>
              <a:t>For more please refer to this GitHub file:</a:t>
            </a:r>
            <a:endParaRPr lang="en-IN" dirty="0"/>
          </a:p>
          <a:p>
            <a:r>
              <a:rPr lang="en-IN" dirty="0" err="1">
                <a:hlinkClick r:id="rId3"/>
              </a:rPr>
              <a:t>IBMCapstoneFinalProject</a:t>
            </a:r>
            <a:r>
              <a:rPr lang="en-IN" dirty="0">
                <a:hlinkClick r:id="rId3"/>
              </a:rPr>
              <a:t>/week 3.2-spacex_dash_app.py at main · Abhishek7415/</a:t>
            </a:r>
            <a:r>
              <a:rPr lang="en-IN" dirty="0" err="1">
                <a:hlinkClick r:id="rId3"/>
              </a:rPr>
              <a:t>IBMCapstoneFinalProject</a:t>
            </a:r>
            <a:r>
              <a:rPr lang="en-IN" dirty="0">
                <a:hlinkClick r:id="rId3"/>
              </a:rPr>
              <a:t> (github.com)</a:t>
            </a:r>
            <a:endParaRPr lang="en-IN"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683140" y="1355652"/>
            <a:ext cx="9172162" cy="74959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330F22F-90F7-E328-41A4-0A384EDA72FD}"/>
              </a:ext>
            </a:extLst>
          </p:cNvPr>
          <p:cNvPicPr>
            <a:picLocks noChangeAspect="1"/>
          </p:cNvPicPr>
          <p:nvPr/>
        </p:nvPicPr>
        <p:blipFill>
          <a:blip r:embed="rId3"/>
          <a:stretch>
            <a:fillRect/>
          </a:stretch>
        </p:blipFill>
        <p:spPr>
          <a:xfrm>
            <a:off x="865703" y="1853359"/>
            <a:ext cx="10687961" cy="2389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3513D3C-4BED-13EB-49B1-A3ADB6CF6597}"/>
              </a:ext>
            </a:extLst>
          </p:cNvPr>
          <p:cNvSpPr txBox="1"/>
          <p:nvPr/>
        </p:nvSpPr>
        <p:spPr>
          <a:xfrm>
            <a:off x="865703" y="4603898"/>
            <a:ext cx="10687961" cy="923330"/>
          </a:xfrm>
          <a:prstGeom prst="rect">
            <a:avLst/>
          </a:prstGeom>
          <a:noFill/>
        </p:spPr>
        <p:txBody>
          <a:bodyPr wrap="square" rtlCol="0">
            <a:spAutoFit/>
          </a:bodyPr>
          <a:lstStyle/>
          <a:p>
            <a:pPr marL="285750" indent="-285750">
              <a:buFont typeface="Arial" panose="020B0604020202020204" pitchFamily="34" charset="0"/>
              <a:buChar char="•"/>
            </a:pPr>
            <a:r>
              <a:rPr lang="en-IN" dirty="0"/>
              <a:t>We can see that CCAFS SLC 40 have most failure rate than other two launch sites as we have most of launch trials from this site.</a:t>
            </a:r>
          </a:p>
          <a:p>
            <a:pPr marL="285750" indent="-285750">
              <a:buFont typeface="Arial" panose="020B0604020202020204" pitchFamily="34" charset="0"/>
              <a:buChar char="•"/>
            </a:pPr>
            <a:r>
              <a:rPr lang="en-IN" b="0" i="0" dirty="0">
                <a:effectLst/>
                <a:latin typeface="-apple-system"/>
              </a:rPr>
              <a:t>VAFB SLC 4E have least number of </a:t>
            </a:r>
            <a:r>
              <a:rPr lang="en-IN" dirty="0">
                <a:latin typeface="-apple-system"/>
              </a:rPr>
              <a:t>launches but most of them are successful.</a:t>
            </a:r>
            <a:endParaRPr lang="en-IN" dirty="0"/>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64570" y="1409357"/>
            <a:ext cx="10101189"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D9C209D-A447-CFE1-28E5-39E00056EAB5}"/>
              </a:ext>
            </a:extLst>
          </p:cNvPr>
          <p:cNvPicPr>
            <a:picLocks noChangeAspect="1"/>
          </p:cNvPicPr>
          <p:nvPr/>
        </p:nvPicPr>
        <p:blipFill>
          <a:blip r:embed="rId3"/>
          <a:stretch>
            <a:fillRect/>
          </a:stretch>
        </p:blipFill>
        <p:spPr>
          <a:xfrm>
            <a:off x="752019" y="1958406"/>
            <a:ext cx="10687962" cy="2389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44AEEE09-570B-15CA-A8BC-B6E5CE89C856}"/>
              </a:ext>
            </a:extLst>
          </p:cNvPr>
          <p:cNvSpPr txBox="1"/>
          <p:nvPr/>
        </p:nvSpPr>
        <p:spPr>
          <a:xfrm>
            <a:off x="770011" y="4704080"/>
            <a:ext cx="10687961"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badi" panose="020B0604020104020204" pitchFamily="34" charset="0"/>
              </a:rPr>
              <a:t>VAFB SLC 4E site launches rockets less than 10000kg</a:t>
            </a:r>
          </a:p>
          <a:p>
            <a:pPr marL="285750" indent="-285750">
              <a:buFont typeface="Arial" panose="020B0604020202020204" pitchFamily="34" charset="0"/>
              <a:buChar char="•"/>
            </a:pPr>
            <a:r>
              <a:rPr lang="en-IN" dirty="0">
                <a:latin typeface="Abadi" panose="020B0604020104020204" pitchFamily="34" charset="0"/>
              </a:rPr>
              <a:t>CCAFS SLC 40 and KSL LC 39A sites have launches heaviest rockets also</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3065"/>
            <a:ext cx="10515600" cy="549049"/>
          </a:xfrm>
          <a:prstGeom prst="rect">
            <a:avLst/>
          </a:prstGeom>
        </p:spPr>
        <p:txBody>
          <a:bodyPr>
            <a:normAutofit/>
          </a:bodyPr>
          <a:lstStyle/>
          <a:p>
            <a:pPr algn="ctr">
              <a:lnSpc>
                <a:spcPct val="100000"/>
              </a:lnSpc>
              <a:spcBef>
                <a:spcPts val="1400"/>
              </a:spcBef>
            </a:pPr>
            <a:r>
              <a:rPr lang="en-CA" sz="2200" dirty="0">
                <a:solidFill>
                  <a:schemeClr val="accent3">
                    <a:lumMod val="25000"/>
                  </a:schemeClr>
                </a:solidFill>
                <a:latin typeface="Abadi" panose="020B0604020104020204" pitchFamily="34" charset="0"/>
              </a:rPr>
              <a:t>B</a:t>
            </a:r>
            <a:r>
              <a:rPr lang="en-US" sz="2200" dirty="0" err="1">
                <a:solidFill>
                  <a:schemeClr val="accent3">
                    <a:lumMod val="25000"/>
                  </a:schemeClr>
                </a:solidFill>
                <a:latin typeface="Abadi" panose="020B0604020104020204" pitchFamily="34" charset="0"/>
              </a:rPr>
              <a:t>ar</a:t>
            </a:r>
            <a:r>
              <a:rPr lang="en-US" sz="2200" dirty="0">
                <a:solidFill>
                  <a:schemeClr val="accent3">
                    <a:lumMod val="25000"/>
                  </a:schemeClr>
                </a:solidFill>
                <a:latin typeface="Abadi" panose="020B0604020104020204" pitchFamily="34" charset="0"/>
              </a:rPr>
              <a:t> chart for the success rate of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3B80FC1-A2D0-A60F-8F54-D3C12F7C2EB6}"/>
              </a:ext>
            </a:extLst>
          </p:cNvPr>
          <p:cNvPicPr>
            <a:picLocks noChangeAspect="1"/>
          </p:cNvPicPr>
          <p:nvPr/>
        </p:nvPicPr>
        <p:blipFill>
          <a:blip r:embed="rId3"/>
          <a:stretch>
            <a:fillRect/>
          </a:stretch>
        </p:blipFill>
        <p:spPr>
          <a:xfrm>
            <a:off x="6237331" y="1973580"/>
            <a:ext cx="5184658" cy="4160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BEE054B4-7ED2-7ACD-7E5F-2B8A3084D0E8}"/>
              </a:ext>
            </a:extLst>
          </p:cNvPr>
          <p:cNvSpPr txBox="1"/>
          <p:nvPr/>
        </p:nvSpPr>
        <p:spPr>
          <a:xfrm>
            <a:off x="883920" y="2082114"/>
            <a:ext cx="5070750" cy="120032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badi" panose="020B0604020104020204" pitchFamily="34" charset="0"/>
              </a:rPr>
              <a:t>Orbit SO have zero chances of success rate.</a:t>
            </a:r>
          </a:p>
          <a:p>
            <a:pPr marL="285750" indent="-285750">
              <a:buFont typeface="Arial" panose="020B0604020202020204" pitchFamily="34" charset="0"/>
              <a:buChar char="•"/>
            </a:pPr>
            <a:r>
              <a:rPr lang="en-IN" dirty="0">
                <a:latin typeface="Abadi" panose="020B0604020104020204" pitchFamily="34" charset="0"/>
              </a:rPr>
              <a:t>ES-L1, GEO, HEO, SSO have mostly successful chances.</a:t>
            </a:r>
          </a:p>
          <a:p>
            <a:endParaRPr lang="en-IN" dirty="0">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0707"/>
            <a:ext cx="10609189" cy="549049"/>
          </a:xfrm>
          <a:prstGeom prst="rect">
            <a:avLst/>
          </a:prstGeom>
        </p:spPr>
        <p:txBody>
          <a:bodyPr>
            <a:normAutofit/>
          </a:bodyPr>
          <a:lstStyle/>
          <a:p>
            <a:pPr algn="ct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D229726-DF69-3586-E016-DE7E0496B961}"/>
              </a:ext>
            </a:extLst>
          </p:cNvPr>
          <p:cNvPicPr>
            <a:picLocks noChangeAspect="1"/>
          </p:cNvPicPr>
          <p:nvPr/>
        </p:nvPicPr>
        <p:blipFill>
          <a:blip r:embed="rId3"/>
          <a:stretch>
            <a:fillRect/>
          </a:stretch>
        </p:blipFill>
        <p:spPr>
          <a:xfrm>
            <a:off x="770010" y="2069757"/>
            <a:ext cx="10609189" cy="2339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98C9F6AE-51CB-7578-9315-E8BD2AE75F78}"/>
              </a:ext>
            </a:extLst>
          </p:cNvPr>
          <p:cNvSpPr txBox="1"/>
          <p:nvPr/>
        </p:nvSpPr>
        <p:spPr>
          <a:xfrm>
            <a:off x="770011" y="4663440"/>
            <a:ext cx="10609188" cy="120032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badi" panose="020B0604020104020204" pitchFamily="34" charset="0"/>
              </a:rPr>
              <a:t>GEO have only one flight and it was successful</a:t>
            </a:r>
          </a:p>
          <a:p>
            <a:pPr marL="285750" indent="-285750">
              <a:buFont typeface="Arial" panose="020B0604020202020204" pitchFamily="34" charset="0"/>
              <a:buChar char="•"/>
            </a:pPr>
            <a:r>
              <a:rPr lang="en-IN" dirty="0">
                <a:latin typeface="Abadi" panose="020B0604020104020204" pitchFamily="34" charset="0"/>
              </a:rPr>
              <a:t>Despite of SO have no success there are not enough trails to support the claim of failure of success rate.</a:t>
            </a:r>
          </a:p>
          <a:p>
            <a:pPr marL="285750" indent="-285750">
              <a:buFont typeface="Arial" panose="020B0604020202020204" pitchFamily="34" charset="0"/>
              <a:buChar char="•"/>
            </a:pPr>
            <a:r>
              <a:rPr lang="en-IN" dirty="0">
                <a:latin typeface="Abadi" panose="020B0604020104020204" pitchFamily="34" charset="0"/>
              </a:rPr>
              <a:t>GTO have maximum number of flights.</a:t>
            </a: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1508351"/>
            <a:ext cx="10687961" cy="401638"/>
          </a:xfrm>
          <a:prstGeom prst="rect">
            <a:avLst/>
          </a:prstGeom>
        </p:spPr>
        <p:txBody>
          <a:bodyPr>
            <a:normAutofit lnSpcReduction="10000"/>
          </a:bodyPr>
          <a:lstStyle/>
          <a:p>
            <a:pPr algn="ct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EB62ACC-FB30-4A2C-127D-C0341D00AE09}"/>
              </a:ext>
            </a:extLst>
          </p:cNvPr>
          <p:cNvPicPr>
            <a:picLocks noChangeAspect="1"/>
          </p:cNvPicPr>
          <p:nvPr/>
        </p:nvPicPr>
        <p:blipFill>
          <a:blip r:embed="rId3"/>
          <a:stretch>
            <a:fillRect/>
          </a:stretch>
        </p:blipFill>
        <p:spPr>
          <a:xfrm>
            <a:off x="761014" y="1949080"/>
            <a:ext cx="10669970" cy="23928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60CB3FCB-2D6B-12B9-C917-0F14E3CE3B32}"/>
              </a:ext>
            </a:extLst>
          </p:cNvPr>
          <p:cNvSpPr txBox="1"/>
          <p:nvPr/>
        </p:nvSpPr>
        <p:spPr>
          <a:xfrm>
            <a:off x="752019" y="4653280"/>
            <a:ext cx="10669970"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badi" panose="020B0604020104020204" pitchFamily="34" charset="0"/>
              </a:rPr>
              <a:t>Mostly launched rockets are less than 8000kg.</a:t>
            </a:r>
          </a:p>
          <a:p>
            <a:pPr marL="285750" indent="-285750">
              <a:buFont typeface="Arial" panose="020B0604020202020204" pitchFamily="34" charset="0"/>
              <a:buChar char="•"/>
            </a:pPr>
            <a:r>
              <a:rPr lang="en-IN" dirty="0">
                <a:latin typeface="Abadi" panose="020B0604020104020204" pitchFamily="34" charset="0"/>
              </a:rPr>
              <a:t>SSO have maximum success rate.</a:t>
            </a:r>
          </a:p>
          <a:p>
            <a:pPr marL="285750" indent="-285750">
              <a:buFont typeface="Arial" panose="020B0604020202020204" pitchFamily="34" charset="0"/>
              <a:buChar char="•"/>
            </a:pPr>
            <a:r>
              <a:rPr lang="en-IN" dirty="0">
                <a:latin typeface="Abadi" panose="020B0604020104020204" pitchFamily="34" charset="0"/>
              </a:rPr>
              <a:t>The heaviest rocket launched was a failure in VLEO orbit.</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55291"/>
            <a:ext cx="54174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As we can see over the year till 2013 there was no success.</a:t>
            </a:r>
          </a:p>
          <a:p>
            <a:pPr>
              <a:lnSpc>
                <a:spcPct val="100000"/>
              </a:lnSpc>
              <a:spcBef>
                <a:spcPts val="1400"/>
              </a:spcBef>
            </a:pPr>
            <a:r>
              <a:rPr lang="en-US" sz="1800" dirty="0">
                <a:solidFill>
                  <a:schemeClr val="accent3">
                    <a:lumMod val="25000"/>
                  </a:schemeClr>
                </a:solidFill>
                <a:latin typeface="Abadi" panose="020B0604020104020204" pitchFamily="34" charset="0"/>
              </a:rPr>
              <a:t>Then success emerged all of a sudden.</a:t>
            </a:r>
          </a:p>
          <a:p>
            <a:pPr>
              <a:lnSpc>
                <a:spcPct val="100000"/>
              </a:lnSpc>
              <a:spcBef>
                <a:spcPts val="1400"/>
              </a:spcBef>
            </a:pPr>
            <a:r>
              <a:rPr lang="en-US" sz="1800" dirty="0">
                <a:solidFill>
                  <a:schemeClr val="accent3">
                    <a:lumMod val="25000"/>
                  </a:schemeClr>
                </a:solidFill>
                <a:latin typeface="Abadi" panose="020B0604020104020204" pitchFamily="34" charset="0"/>
              </a:rPr>
              <a:t>There was a drop in success rate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03EA636-D90F-29EC-6099-EB853DF82D25}"/>
              </a:ext>
            </a:extLst>
          </p:cNvPr>
          <p:cNvPicPr>
            <a:picLocks noChangeAspect="1"/>
          </p:cNvPicPr>
          <p:nvPr/>
        </p:nvPicPr>
        <p:blipFill>
          <a:blip r:embed="rId3"/>
          <a:stretch>
            <a:fillRect/>
          </a:stretch>
        </p:blipFill>
        <p:spPr>
          <a:xfrm>
            <a:off x="6303292" y="1455291"/>
            <a:ext cx="4822959" cy="42026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551100"/>
            <a:ext cx="9745589" cy="549049"/>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03502B3-BEE5-6794-1C26-2BDCFE229E45}"/>
              </a:ext>
            </a:extLst>
          </p:cNvPr>
          <p:cNvPicPr>
            <a:picLocks noChangeAspect="1"/>
          </p:cNvPicPr>
          <p:nvPr/>
        </p:nvPicPr>
        <p:blipFill>
          <a:blip r:embed="rId3"/>
          <a:stretch>
            <a:fillRect/>
          </a:stretch>
        </p:blipFill>
        <p:spPr>
          <a:xfrm>
            <a:off x="6999273" y="2100149"/>
            <a:ext cx="3430997" cy="3803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8B271AA0-7527-6003-71E7-F2AFB4C24810}"/>
              </a:ext>
            </a:extLst>
          </p:cNvPr>
          <p:cNvSpPr txBox="1"/>
          <p:nvPr/>
        </p:nvSpPr>
        <p:spPr>
          <a:xfrm>
            <a:off x="965200" y="2100149"/>
            <a:ext cx="4531360" cy="1200329"/>
          </a:xfrm>
          <a:prstGeom prst="rect">
            <a:avLst/>
          </a:prstGeom>
          <a:noFill/>
        </p:spPr>
        <p:txBody>
          <a:bodyPr wrap="square" rtlCol="0">
            <a:spAutoFit/>
          </a:bodyPr>
          <a:lstStyle/>
          <a:p>
            <a:r>
              <a:rPr lang="en-IN" dirty="0">
                <a:latin typeface="Abadi" panose="020B0604020104020204" pitchFamily="34" charset="0"/>
              </a:rPr>
              <a:t>There were only four launch sites</a:t>
            </a:r>
          </a:p>
          <a:p>
            <a:endParaRPr lang="en-IN" dirty="0">
              <a:latin typeface="Abadi" panose="020B0604020104020204" pitchFamily="34" charset="0"/>
            </a:endParaRPr>
          </a:p>
          <a:p>
            <a:r>
              <a:rPr lang="en-IN" dirty="0">
                <a:latin typeface="Abadi" panose="020B0604020104020204" pitchFamily="34" charset="0"/>
              </a:rPr>
              <a:t>Distinct method was used to retrieve those names </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77830" cy="6330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2468AFE-7D17-266D-459A-E70B0B5426D8}"/>
              </a:ext>
            </a:extLst>
          </p:cNvPr>
          <p:cNvPicPr>
            <a:picLocks noChangeAspect="1"/>
          </p:cNvPicPr>
          <p:nvPr/>
        </p:nvPicPr>
        <p:blipFill>
          <a:blip r:embed="rId3"/>
          <a:stretch>
            <a:fillRect/>
          </a:stretch>
        </p:blipFill>
        <p:spPr>
          <a:xfrm>
            <a:off x="7106169" y="1852667"/>
            <a:ext cx="4179442" cy="41314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ABEF7F13-1033-D0D4-2F74-89D48AB5DE59}"/>
              </a:ext>
            </a:extLst>
          </p:cNvPr>
          <p:cNvSpPr txBox="1"/>
          <p:nvPr/>
        </p:nvSpPr>
        <p:spPr>
          <a:xfrm>
            <a:off x="1097280" y="2458720"/>
            <a:ext cx="5516880" cy="646331"/>
          </a:xfrm>
          <a:prstGeom prst="rect">
            <a:avLst/>
          </a:prstGeom>
          <a:noFill/>
        </p:spPr>
        <p:txBody>
          <a:bodyPr wrap="square" rtlCol="0">
            <a:spAutoFit/>
          </a:bodyPr>
          <a:lstStyle/>
          <a:p>
            <a:r>
              <a:rPr lang="en-IN" dirty="0"/>
              <a:t>These are the sites which are starting with CCA.</a:t>
            </a:r>
          </a:p>
          <a:p>
            <a:r>
              <a:rPr lang="en-IN" dirty="0"/>
              <a:t>We used like “CCA%%” method to find these names.</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451701"/>
            <a:ext cx="9745589" cy="549049"/>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AD00447-D405-113C-9681-6D5753D36FE8}"/>
              </a:ext>
            </a:extLst>
          </p:cNvPr>
          <p:cNvPicPr>
            <a:picLocks noChangeAspect="1"/>
          </p:cNvPicPr>
          <p:nvPr/>
        </p:nvPicPr>
        <p:blipFill>
          <a:blip r:embed="rId3"/>
          <a:stretch>
            <a:fillRect/>
          </a:stretch>
        </p:blipFill>
        <p:spPr>
          <a:xfrm>
            <a:off x="2046316" y="2000750"/>
            <a:ext cx="7962990" cy="2003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AAD496DA-266F-076D-5D7F-EB4A8994DBA6}"/>
              </a:ext>
            </a:extLst>
          </p:cNvPr>
          <p:cNvSpPr txBox="1"/>
          <p:nvPr/>
        </p:nvSpPr>
        <p:spPr>
          <a:xfrm>
            <a:off x="770011" y="4307840"/>
            <a:ext cx="10515600" cy="646331"/>
          </a:xfrm>
          <a:prstGeom prst="rect">
            <a:avLst/>
          </a:prstGeom>
          <a:noFill/>
        </p:spPr>
        <p:txBody>
          <a:bodyPr wrap="square" rtlCol="0">
            <a:spAutoFit/>
          </a:bodyPr>
          <a:lstStyle/>
          <a:p>
            <a:r>
              <a:rPr lang="en-IN" dirty="0">
                <a:latin typeface="Abadi" panose="020B0604020104020204" pitchFamily="34" charset="0"/>
              </a:rPr>
              <a:t>The total payload mass was 45596kg </a:t>
            </a:r>
            <a:r>
              <a:rPr lang="en-IN" dirty="0" err="1">
                <a:latin typeface="Abadi" panose="020B0604020104020204" pitchFamily="34" charset="0"/>
              </a:rPr>
              <a:t>upto</a:t>
            </a:r>
            <a:r>
              <a:rPr lang="en-IN" dirty="0">
                <a:latin typeface="Abadi" panose="020B0604020104020204" pitchFamily="34" charset="0"/>
              </a:rPr>
              <a:t> yet.</a:t>
            </a:r>
          </a:p>
          <a:p>
            <a:endParaRPr lang="en-IN"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4467"/>
            <a:ext cx="10515601" cy="622935"/>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5E27979-15CB-D9D0-9995-ABC780E2279D}"/>
              </a:ext>
            </a:extLst>
          </p:cNvPr>
          <p:cNvPicPr>
            <a:picLocks noChangeAspect="1"/>
          </p:cNvPicPr>
          <p:nvPr/>
        </p:nvPicPr>
        <p:blipFill>
          <a:blip r:embed="rId3"/>
          <a:stretch>
            <a:fillRect/>
          </a:stretch>
        </p:blipFill>
        <p:spPr>
          <a:xfrm>
            <a:off x="1630795" y="2077402"/>
            <a:ext cx="8930410" cy="21660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D436D63-8B93-A716-9C64-6AB8152C93DB}"/>
              </a:ext>
            </a:extLst>
          </p:cNvPr>
          <p:cNvSpPr txBox="1"/>
          <p:nvPr/>
        </p:nvSpPr>
        <p:spPr>
          <a:xfrm>
            <a:off x="955040" y="4643120"/>
            <a:ext cx="10586720" cy="369332"/>
          </a:xfrm>
          <a:prstGeom prst="rect">
            <a:avLst/>
          </a:prstGeom>
          <a:noFill/>
        </p:spPr>
        <p:txBody>
          <a:bodyPr wrap="square" rtlCol="0">
            <a:spAutoFit/>
          </a:bodyPr>
          <a:lstStyle/>
          <a:p>
            <a:r>
              <a:rPr lang="en-IN" dirty="0">
                <a:latin typeface="Abadi" panose="020B0604020104020204" pitchFamily="34" charset="0"/>
              </a:rPr>
              <a:t>Average Pay Load Mass is 2928.4kg.</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551100"/>
            <a:ext cx="9745589" cy="549049"/>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39FB9BF-9426-F7D7-C17E-CAB0E3751579}"/>
              </a:ext>
            </a:extLst>
          </p:cNvPr>
          <p:cNvPicPr>
            <a:picLocks noChangeAspect="1"/>
          </p:cNvPicPr>
          <p:nvPr/>
        </p:nvPicPr>
        <p:blipFill>
          <a:blip r:embed="rId3"/>
          <a:stretch>
            <a:fillRect/>
          </a:stretch>
        </p:blipFill>
        <p:spPr>
          <a:xfrm>
            <a:off x="2086323" y="2153625"/>
            <a:ext cx="8000049" cy="1909236"/>
          </a:xfrm>
          <a:prstGeom prst="rect">
            <a:avLst/>
          </a:prstGeom>
        </p:spPr>
      </p:pic>
      <p:sp>
        <p:nvSpPr>
          <p:cNvPr id="7" name="TextBox 6">
            <a:extLst>
              <a:ext uri="{FF2B5EF4-FFF2-40B4-BE49-F238E27FC236}">
                <a16:creationId xmlns:a16="http://schemas.microsoft.com/office/drawing/2014/main" id="{ADA1750F-DF53-5474-8B51-1485F824635F}"/>
              </a:ext>
            </a:extLst>
          </p:cNvPr>
          <p:cNvSpPr txBox="1"/>
          <p:nvPr/>
        </p:nvSpPr>
        <p:spPr>
          <a:xfrm>
            <a:off x="944880" y="4155440"/>
            <a:ext cx="10340731" cy="646331"/>
          </a:xfrm>
          <a:prstGeom prst="rect">
            <a:avLst/>
          </a:prstGeom>
          <a:noFill/>
        </p:spPr>
        <p:txBody>
          <a:bodyPr wrap="square" rtlCol="0">
            <a:spAutoFit/>
          </a:bodyPr>
          <a:lstStyle/>
          <a:p>
            <a:r>
              <a:rPr lang="en-IN" dirty="0">
                <a:latin typeface="Abadi" panose="020B0604020104020204" pitchFamily="34" charset="0"/>
              </a:rPr>
              <a:t>First successful landing was on 1/10/2015.</a:t>
            </a:r>
          </a:p>
          <a:p>
            <a:r>
              <a:rPr lang="en-IN" dirty="0">
                <a:latin typeface="Abadi" panose="020B0604020104020204" pitchFamily="34" charset="0"/>
              </a:rPr>
              <a:t>We used min method to extract first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9" name="Picture 8">
            <a:extLst>
              <a:ext uri="{FF2B5EF4-FFF2-40B4-BE49-F238E27FC236}">
                <a16:creationId xmlns:a16="http://schemas.microsoft.com/office/drawing/2014/main" id="{A077912D-1199-FEE0-7A9E-B4109F000BE8}"/>
              </a:ext>
            </a:extLst>
          </p:cNvPr>
          <p:cNvPicPr>
            <a:picLocks noChangeAspect="1"/>
          </p:cNvPicPr>
          <p:nvPr/>
        </p:nvPicPr>
        <p:blipFill>
          <a:blip r:embed="rId3"/>
          <a:stretch>
            <a:fillRect/>
          </a:stretch>
        </p:blipFill>
        <p:spPr>
          <a:xfrm>
            <a:off x="3201767" y="2625725"/>
            <a:ext cx="4152900" cy="3267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461452"/>
            <a:ext cx="9745589" cy="549049"/>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4DFCDEC-0107-33E6-E00E-AF8EE4290EDE}"/>
              </a:ext>
            </a:extLst>
          </p:cNvPr>
          <p:cNvPicPr>
            <a:picLocks noChangeAspect="1"/>
          </p:cNvPicPr>
          <p:nvPr/>
        </p:nvPicPr>
        <p:blipFill>
          <a:blip r:embed="rId3"/>
          <a:stretch>
            <a:fillRect/>
          </a:stretch>
        </p:blipFill>
        <p:spPr>
          <a:xfrm>
            <a:off x="1766283" y="2209630"/>
            <a:ext cx="8659433" cy="243874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88159"/>
            <a:ext cx="5513017" cy="413512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gn="l" rtl="0">
              <a:spcBef>
                <a:spcPts val="0"/>
              </a:spcBef>
              <a:spcAft>
                <a:spcPts val="0"/>
              </a:spcAft>
              <a:buClr>
                <a:schemeClr val="dk1"/>
              </a:buClr>
              <a:buSzPts val="1100"/>
              <a:buFont typeface="Arial"/>
              <a:buNone/>
            </a:pPr>
            <a:r>
              <a:rPr lang="en-US" sz="2000" dirty="0">
                <a:solidFill>
                  <a:schemeClr val="tx1"/>
                </a:solidFill>
              </a:rPr>
              <a:t>Methodologies used:</a:t>
            </a:r>
          </a:p>
          <a:p>
            <a:pPr marL="508000" indent="-342900">
              <a:spcBef>
                <a:spcPts val="1600"/>
              </a:spcBef>
              <a:buClr>
                <a:srgbClr val="D4DCFF"/>
              </a:buClr>
              <a:buSzPts val="1000"/>
              <a:buFont typeface="Wingdings" panose="05000000000000000000" pitchFamily="2" charset="2"/>
              <a:buChar char="§"/>
            </a:pPr>
            <a:r>
              <a:rPr lang="en-US" sz="2000" dirty="0">
                <a:solidFill>
                  <a:schemeClr val="tx1"/>
                </a:solidFill>
              </a:rPr>
              <a:t>Data collection using API call or web scraping</a:t>
            </a:r>
          </a:p>
          <a:p>
            <a:pPr marL="508000" indent="-342900">
              <a:spcBef>
                <a:spcPts val="0"/>
              </a:spcBef>
              <a:buClr>
                <a:srgbClr val="D4DCFF"/>
              </a:buClr>
              <a:buSzPts val="1000"/>
              <a:buFont typeface="Wingdings" panose="05000000000000000000" pitchFamily="2" charset="2"/>
              <a:buChar char="§"/>
            </a:pPr>
            <a:r>
              <a:rPr lang="en-US" sz="2000" dirty="0">
                <a:solidFill>
                  <a:schemeClr val="tx1"/>
                </a:solidFill>
              </a:rPr>
              <a:t>Data wrangling</a:t>
            </a:r>
          </a:p>
          <a:p>
            <a:pPr marL="508000" indent="-342900">
              <a:spcBef>
                <a:spcPts val="0"/>
              </a:spcBef>
              <a:buClr>
                <a:srgbClr val="D4DCFF"/>
              </a:buClr>
              <a:buSzPts val="1000"/>
              <a:buFont typeface="Wingdings" panose="05000000000000000000" pitchFamily="2" charset="2"/>
              <a:buChar char="§"/>
            </a:pPr>
            <a:r>
              <a:rPr lang="en-US" sz="2000" dirty="0">
                <a:solidFill>
                  <a:schemeClr val="tx1"/>
                </a:solidFill>
              </a:rPr>
              <a:t>EDA with SQL and visualization</a:t>
            </a:r>
          </a:p>
          <a:p>
            <a:pPr marL="508000" indent="-342900">
              <a:spcBef>
                <a:spcPts val="0"/>
              </a:spcBef>
              <a:buClr>
                <a:srgbClr val="D4DCFF"/>
              </a:buClr>
              <a:buSzPts val="1000"/>
              <a:buFont typeface="Wingdings" panose="05000000000000000000" pitchFamily="2" charset="2"/>
              <a:buChar char="§"/>
            </a:pPr>
            <a:r>
              <a:rPr lang="en-US" sz="2000" dirty="0">
                <a:solidFill>
                  <a:schemeClr val="tx1"/>
                </a:solidFill>
              </a:rPr>
              <a:t>Building an interactive map with Folium</a:t>
            </a:r>
          </a:p>
          <a:p>
            <a:pPr marL="508000" indent="-342900">
              <a:spcBef>
                <a:spcPts val="0"/>
              </a:spcBef>
              <a:buClr>
                <a:srgbClr val="D4DCFF"/>
              </a:buClr>
              <a:buSzPts val="1000"/>
              <a:buFont typeface="Wingdings" panose="05000000000000000000" pitchFamily="2" charset="2"/>
              <a:buChar char="§"/>
            </a:pPr>
            <a:r>
              <a:rPr lang="en-US" sz="2000" dirty="0">
                <a:solidFill>
                  <a:schemeClr val="tx1"/>
                </a:solidFill>
              </a:rPr>
              <a:t>Building a dashboard with Plotly Dash</a:t>
            </a:r>
          </a:p>
          <a:p>
            <a:pPr marL="508000" indent="-342900">
              <a:spcBef>
                <a:spcPts val="0"/>
              </a:spcBef>
              <a:buClr>
                <a:srgbClr val="D4DCFF"/>
              </a:buClr>
              <a:buSzPts val="1000"/>
              <a:buFont typeface="Wingdings" panose="05000000000000000000" pitchFamily="2" charset="2"/>
              <a:buChar char="§"/>
            </a:pPr>
            <a:r>
              <a:rPr lang="en-US" sz="2000" dirty="0">
                <a:solidFill>
                  <a:schemeClr val="tx1"/>
                </a:solidFill>
              </a:rPr>
              <a:t>Predictive analytics (classification)</a:t>
            </a:r>
          </a:p>
          <a:p>
            <a:pPr marL="457200" lvl="0" indent="-292100" algn="l" rtl="0">
              <a:spcBef>
                <a:spcPts val="0"/>
              </a:spcBef>
              <a:spcAft>
                <a:spcPts val="0"/>
              </a:spcAft>
              <a:buClr>
                <a:srgbClr val="D4DCFF"/>
              </a:buClr>
              <a:buSzPts val="1000"/>
              <a:buChar char="●"/>
            </a:pPr>
            <a:endParaRPr lang="en-US" sz="2000" dirty="0">
              <a:solidFill>
                <a:schemeClr val="tx1"/>
              </a:solidFill>
            </a:endParaRPr>
          </a:p>
          <a:p>
            <a:pPr marL="0" lvl="0" indent="0" algn="l" rtl="0">
              <a:spcBef>
                <a:spcPts val="0"/>
              </a:spcBef>
              <a:spcAft>
                <a:spcPts val="0"/>
              </a:spcAft>
              <a:buClr>
                <a:schemeClr val="dk1"/>
              </a:buClr>
              <a:buSzPts val="1100"/>
              <a:buFont typeface="Arial"/>
              <a:buNone/>
            </a:pPr>
            <a:r>
              <a:rPr lang="en-US" sz="2000" dirty="0">
                <a:solidFill>
                  <a:schemeClr val="tx1"/>
                </a:solidFill>
              </a:rPr>
              <a:t>Results obtained:</a:t>
            </a:r>
          </a:p>
          <a:p>
            <a:pPr marL="457200" lvl="0" indent="-292100" algn="l" rtl="0">
              <a:spcBef>
                <a:spcPts val="1600"/>
              </a:spcBef>
              <a:spcAft>
                <a:spcPts val="0"/>
              </a:spcAft>
              <a:buClr>
                <a:srgbClr val="D4DCFF"/>
              </a:buClr>
              <a:buSzPts val="1000"/>
              <a:buChar char="●"/>
            </a:pPr>
            <a:r>
              <a:rPr lang="en-US" sz="2000" dirty="0">
                <a:solidFill>
                  <a:schemeClr val="tx1"/>
                </a:solidFill>
              </a:rPr>
              <a:t>Exploratory data analysis</a:t>
            </a:r>
          </a:p>
          <a:p>
            <a:pPr marL="457200" lvl="0" indent="-292100" algn="l" rtl="0">
              <a:spcBef>
                <a:spcPts val="0"/>
              </a:spcBef>
              <a:spcAft>
                <a:spcPts val="0"/>
              </a:spcAft>
              <a:buClr>
                <a:srgbClr val="D4DCFF"/>
              </a:buClr>
              <a:buSzPts val="1000"/>
              <a:buChar char="●"/>
            </a:pPr>
            <a:r>
              <a:rPr lang="en-US" sz="2000" dirty="0">
                <a:solidFill>
                  <a:schemeClr val="tx1"/>
                </a:solidFill>
              </a:rPr>
              <a:t>Visual analytics</a:t>
            </a:r>
          </a:p>
          <a:p>
            <a:pPr marL="457200" lvl="0" indent="-292100" algn="l" rtl="0">
              <a:spcBef>
                <a:spcPts val="0"/>
              </a:spcBef>
              <a:spcAft>
                <a:spcPts val="0"/>
              </a:spcAft>
              <a:buClr>
                <a:srgbClr val="D4DCFF"/>
              </a:buClr>
              <a:buSzPts val="1000"/>
              <a:buChar char="●"/>
            </a:pPr>
            <a:r>
              <a:rPr lang="en-US" sz="2000" dirty="0">
                <a:solidFill>
                  <a:schemeClr val="tx1"/>
                </a:solidFill>
              </a:rPr>
              <a:t>Predictive analytics</a:t>
            </a:r>
          </a:p>
          <a:p>
            <a:pPr marL="457200" lvl="0" indent="-292100" algn="l" rtl="0">
              <a:spcBef>
                <a:spcPts val="0"/>
              </a:spcBef>
              <a:spcAft>
                <a:spcPts val="0"/>
              </a:spcAft>
              <a:buClr>
                <a:srgbClr val="D4DCFF"/>
              </a:buClr>
              <a:buSzPts val="1000"/>
              <a:buChar char="●"/>
            </a:pPr>
            <a:r>
              <a:rPr lang="en-US" sz="2000" dirty="0">
                <a:solidFill>
                  <a:schemeClr val="tx1"/>
                </a:solidFill>
              </a:rPr>
              <a:t>Conclusions</a:t>
            </a:r>
          </a:p>
          <a:p>
            <a:pPr marL="457200" lvl="0" indent="-292100" algn="l" rtl="0">
              <a:spcBef>
                <a:spcPts val="0"/>
              </a:spcBef>
              <a:spcAft>
                <a:spcPts val="0"/>
              </a:spcAft>
              <a:buClr>
                <a:srgbClr val="D4DCFF"/>
              </a:buClr>
              <a:buSzPts val="1000"/>
              <a:buChar char="●"/>
            </a:pPr>
            <a:endParaRPr lang="en-GB" sz="1200" dirty="0">
              <a:solidFill>
                <a:schemeClr val="bg1"/>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471612"/>
            <a:ext cx="9745589" cy="622935"/>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9" name="Picture 8">
            <a:extLst>
              <a:ext uri="{FF2B5EF4-FFF2-40B4-BE49-F238E27FC236}">
                <a16:creationId xmlns:a16="http://schemas.microsoft.com/office/drawing/2014/main" id="{FD435100-B96D-2722-FAD1-E9DC9EB7DD2B}"/>
              </a:ext>
            </a:extLst>
          </p:cNvPr>
          <p:cNvPicPr>
            <a:picLocks noChangeAspect="1"/>
          </p:cNvPicPr>
          <p:nvPr/>
        </p:nvPicPr>
        <p:blipFill>
          <a:blip r:embed="rId3"/>
          <a:stretch>
            <a:fillRect/>
          </a:stretch>
        </p:blipFill>
        <p:spPr>
          <a:xfrm>
            <a:off x="1073311" y="2094548"/>
            <a:ext cx="4240369" cy="3931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14EF4EF5-D96A-B922-3124-F98597158247}"/>
              </a:ext>
            </a:extLst>
          </p:cNvPr>
          <p:cNvSpPr txBox="1"/>
          <p:nvPr/>
        </p:nvSpPr>
        <p:spPr>
          <a:xfrm>
            <a:off x="6594587" y="2621529"/>
            <a:ext cx="4240369" cy="2764859"/>
          </a:xfrm>
          <a:prstGeom prst="rect">
            <a:avLst/>
          </a:prstGeom>
          <a:noFill/>
        </p:spPr>
        <p:txBody>
          <a:bodyPr wrap="square" rtlCol="0">
            <a:spAutoFit/>
          </a:bodyPr>
          <a:lstStyle/>
          <a:p>
            <a:pPr marL="0" indent="0">
              <a:spcBef>
                <a:spcPts val="1400"/>
              </a:spcBef>
              <a:buFont typeface="Roboto"/>
              <a:buNone/>
            </a:pPr>
            <a:r>
              <a:rPr lang="en-US" sz="1800" dirty="0">
                <a:latin typeface="Abadi" panose="020B0604020104020204" pitchFamily="34" charset="0"/>
                <a:ea typeface="Roboto" panose="02000000000000000000" pitchFamily="2" charset="0"/>
                <a:cs typeface="Roboto" panose="02000000000000000000" pitchFamily="2" charset="0"/>
              </a:rPr>
              <a:t>The SUBQUERY contains the query to search for the MAX Payload Mass from the same database table. The subquery limits the results from the outside query.</a:t>
            </a:r>
          </a:p>
          <a:p>
            <a:pPr marL="0" indent="0">
              <a:spcBef>
                <a:spcPts val="1400"/>
              </a:spcBef>
              <a:buFont typeface="Roboto"/>
              <a:buNone/>
            </a:pPr>
            <a:r>
              <a:rPr lang="en-US" sz="1800" dirty="0">
                <a:latin typeface="Abadi" panose="020B0604020104020204" pitchFamily="34" charset="0"/>
                <a:ea typeface="Roboto" panose="02000000000000000000" pitchFamily="2" charset="0"/>
                <a:cs typeface="Roboto" panose="02000000000000000000" pitchFamily="2" charset="0"/>
              </a:rPr>
              <a:t>Here, you can see that the MAX Payload Mass is 15,600 kg. Only Boosters which have carried this weight are outputted by the query.</a:t>
            </a:r>
          </a:p>
          <a:p>
            <a:endParaRPr lang="en-IN" dirty="0"/>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8699"/>
            <a:ext cx="10792070" cy="815975"/>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2A889594-028B-AA0A-02E0-F216989BF80B}"/>
              </a:ext>
            </a:extLst>
          </p:cNvPr>
          <p:cNvPicPr>
            <a:picLocks noChangeAspect="1"/>
          </p:cNvPicPr>
          <p:nvPr/>
        </p:nvPicPr>
        <p:blipFill rotWithShape="1">
          <a:blip r:embed="rId3"/>
          <a:srcRect t="27772" r="42099"/>
          <a:stretch/>
        </p:blipFill>
        <p:spPr>
          <a:xfrm>
            <a:off x="1719053" y="2558104"/>
            <a:ext cx="8753893" cy="2741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8059"/>
            <a:ext cx="10687962" cy="856615"/>
          </a:xfrm>
          <a:prstGeom prst="rect">
            <a:avLst/>
          </a:prstGeom>
        </p:spPr>
        <p:txBody>
          <a:bodyPr lIns="91440" tIns="45720" rIns="91440" bIns="45720" anchor="t"/>
          <a:lstStyle/>
          <a:p>
            <a:pPr algn="ctr">
              <a:lnSpc>
                <a:spcPct val="100000"/>
              </a:lnSpc>
              <a:spcBef>
                <a:spcPts val="1400"/>
              </a:spcBef>
            </a:pPr>
            <a:r>
              <a:rPr lang="en-US" sz="2200" dirty="0">
                <a:solidFill>
                  <a:schemeClr val="accent3">
                    <a:lumMod val="25000"/>
                  </a:schemeClr>
                </a:solidFill>
                <a:latin typeface="Abadi"/>
              </a:rPr>
              <a:t>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BDAE10B7-43AC-C925-7EF3-C5B1AE270C00}"/>
              </a:ext>
            </a:extLst>
          </p:cNvPr>
          <p:cNvPicPr>
            <a:picLocks noChangeAspect="1"/>
          </p:cNvPicPr>
          <p:nvPr/>
        </p:nvPicPr>
        <p:blipFill>
          <a:blip r:embed="rId3"/>
          <a:stretch>
            <a:fillRect/>
          </a:stretch>
        </p:blipFill>
        <p:spPr>
          <a:xfrm>
            <a:off x="1023614" y="2520050"/>
            <a:ext cx="2775000" cy="34801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59D8043-4FFC-5175-AC89-6441D9F1DE0C}"/>
              </a:ext>
            </a:extLst>
          </p:cNvPr>
          <p:cNvSpPr txBox="1"/>
          <p:nvPr/>
        </p:nvSpPr>
        <p:spPr>
          <a:xfrm>
            <a:off x="5313680" y="2885440"/>
            <a:ext cx="5971931" cy="1836400"/>
          </a:xfrm>
          <a:prstGeom prst="rect">
            <a:avLst/>
          </a:prstGeom>
          <a:noFill/>
        </p:spPr>
        <p:txBody>
          <a:bodyPr wrap="square" rtlCol="0">
            <a:spAutoFit/>
          </a:bodyPr>
          <a:lstStyle/>
          <a:p>
            <a:pPr marL="0" indent="0">
              <a:spcBef>
                <a:spcPts val="1400"/>
              </a:spcBef>
              <a:buFont typeface="Roboto"/>
              <a:buNone/>
            </a:pPr>
            <a:r>
              <a:rPr lang="en-US" sz="1800" dirty="0">
                <a:latin typeface="Abadi" panose="020B0604020104020204" pitchFamily="34" charset="0"/>
                <a:ea typeface="Roboto" panose="02000000000000000000" pitchFamily="2" charset="0"/>
                <a:cs typeface="Roboto" panose="02000000000000000000" pitchFamily="2" charset="0"/>
              </a:rPr>
              <a:t>COUNT counts the records per group / landing outcome.</a:t>
            </a:r>
          </a:p>
          <a:p>
            <a:pPr marL="0" indent="0">
              <a:spcBef>
                <a:spcPts val="1400"/>
              </a:spcBef>
              <a:buFont typeface="Roboto"/>
              <a:buNone/>
            </a:pPr>
            <a:r>
              <a:rPr lang="en-US" sz="1800" dirty="0">
                <a:latin typeface="Abadi" panose="020B0604020104020204" pitchFamily="34" charset="0"/>
                <a:ea typeface="Roboto" panose="02000000000000000000" pitchFamily="2" charset="0"/>
                <a:cs typeface="Roboto" panose="02000000000000000000" pitchFamily="2" charset="0"/>
              </a:rPr>
              <a:t>WHERE restricts the records to the date range specified.</a:t>
            </a:r>
          </a:p>
          <a:p>
            <a:pPr marL="0" indent="0">
              <a:spcBef>
                <a:spcPts val="1400"/>
              </a:spcBef>
              <a:buFont typeface="Roboto"/>
              <a:buNone/>
            </a:pPr>
            <a:r>
              <a:rPr lang="en-US" sz="1800" dirty="0">
                <a:latin typeface="Abadi" panose="020B0604020104020204" pitchFamily="34" charset="0"/>
                <a:ea typeface="Roboto" panose="02000000000000000000" pitchFamily="2" charset="0"/>
                <a:cs typeface="Roboto" panose="02000000000000000000" pitchFamily="2" charset="0"/>
              </a:rPr>
              <a:t>ORDER BY sorts out the count of landing outcomes in descending order.</a:t>
            </a:r>
          </a:p>
          <a:p>
            <a:endParaRPr lang="en-IN" dirty="0"/>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grpSp>
        <p:nvGrpSpPr>
          <p:cNvPr id="4" name="Group 3">
            <a:extLst>
              <a:ext uri="{FF2B5EF4-FFF2-40B4-BE49-F238E27FC236}">
                <a16:creationId xmlns:a16="http://schemas.microsoft.com/office/drawing/2014/main" id="{4B94CB3A-89E6-F700-B2FA-986380F8F2C5}"/>
              </a:ext>
            </a:extLst>
          </p:cNvPr>
          <p:cNvGrpSpPr/>
          <p:nvPr/>
        </p:nvGrpSpPr>
        <p:grpSpPr>
          <a:xfrm>
            <a:off x="1859280" y="1546734"/>
            <a:ext cx="8971279" cy="4122545"/>
            <a:chOff x="1510631" y="1070084"/>
            <a:chExt cx="5792138" cy="3003331"/>
          </a:xfrm>
        </p:grpSpPr>
        <p:pic>
          <p:nvPicPr>
            <p:cNvPr id="6" name="Picture 5">
              <a:extLst>
                <a:ext uri="{FF2B5EF4-FFF2-40B4-BE49-F238E27FC236}">
                  <a16:creationId xmlns:a16="http://schemas.microsoft.com/office/drawing/2014/main" id="{890FC001-D340-FB56-173B-FBA7C82D0CCA}"/>
                </a:ext>
              </a:extLst>
            </p:cNvPr>
            <p:cNvPicPr>
              <a:picLocks noChangeAspect="1"/>
            </p:cNvPicPr>
            <p:nvPr/>
          </p:nvPicPr>
          <p:blipFill>
            <a:blip r:embed="rId3"/>
            <a:stretch>
              <a:fillRect/>
            </a:stretch>
          </p:blipFill>
          <p:spPr>
            <a:xfrm>
              <a:off x="1510631" y="1070084"/>
              <a:ext cx="5792138" cy="30033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Oval 6">
              <a:extLst>
                <a:ext uri="{FF2B5EF4-FFF2-40B4-BE49-F238E27FC236}">
                  <a16:creationId xmlns:a16="http://schemas.microsoft.com/office/drawing/2014/main" id="{EAC85D80-8AC0-4E14-757F-C779F3D1B11C}"/>
                </a:ext>
              </a:extLst>
            </p:cNvPr>
            <p:cNvSpPr/>
            <p:nvPr/>
          </p:nvSpPr>
          <p:spPr>
            <a:xfrm>
              <a:off x="1641107" y="2266749"/>
              <a:ext cx="370573" cy="393635"/>
            </a:xfrm>
            <a:prstGeom prst="ellipse">
              <a:avLst/>
            </a:prstGeom>
            <a:noFill/>
            <a:ln>
              <a:solidFill>
                <a:srgbClr val="126F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C0931998-2AFC-328B-DB7C-E3BE59B4086B}"/>
                </a:ext>
              </a:extLst>
            </p:cNvPr>
            <p:cNvSpPr/>
            <p:nvPr/>
          </p:nvSpPr>
          <p:spPr>
            <a:xfrm>
              <a:off x="6591700" y="3131419"/>
              <a:ext cx="370573" cy="393635"/>
            </a:xfrm>
            <a:prstGeom prst="ellipse">
              <a:avLst/>
            </a:prstGeom>
            <a:noFill/>
            <a:ln>
              <a:solidFill>
                <a:srgbClr val="126F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pic>
          <p:nvPicPr>
            <p:cNvPr id="9" name="Picture 8">
              <a:extLst>
                <a:ext uri="{FF2B5EF4-FFF2-40B4-BE49-F238E27FC236}">
                  <a16:creationId xmlns:a16="http://schemas.microsoft.com/office/drawing/2014/main" id="{FE1A76D1-E6B9-18E7-751E-4199B8C7A237}"/>
                </a:ext>
              </a:extLst>
            </p:cNvPr>
            <p:cNvPicPr>
              <a:picLocks noChangeAspect="1"/>
            </p:cNvPicPr>
            <p:nvPr/>
          </p:nvPicPr>
          <p:blipFill>
            <a:blip r:embed="rId4"/>
            <a:stretch>
              <a:fillRect/>
            </a:stretch>
          </p:blipFill>
          <p:spPr>
            <a:xfrm>
              <a:off x="4691697" y="2932141"/>
              <a:ext cx="491343" cy="415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a:extLst>
                <a:ext uri="{FF2B5EF4-FFF2-40B4-BE49-F238E27FC236}">
                  <a16:creationId xmlns:a16="http://schemas.microsoft.com/office/drawing/2014/main" id="{617DA086-C3B5-3F0D-BD3C-6D3291B8D732}"/>
                </a:ext>
              </a:extLst>
            </p:cNvPr>
            <p:cNvSpPr/>
            <p:nvPr/>
          </p:nvSpPr>
          <p:spPr>
            <a:xfrm>
              <a:off x="4779456" y="2948783"/>
              <a:ext cx="370573" cy="393635"/>
            </a:xfrm>
            <a:prstGeom prst="ellipse">
              <a:avLst/>
            </a:prstGeom>
            <a:noFill/>
            <a:ln>
              <a:solidFill>
                <a:srgbClr val="D2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grpSp>
        <p:nvGrpSpPr>
          <p:cNvPr id="4" name="Group 3">
            <a:extLst>
              <a:ext uri="{FF2B5EF4-FFF2-40B4-BE49-F238E27FC236}">
                <a16:creationId xmlns:a16="http://schemas.microsoft.com/office/drawing/2014/main" id="{A972D46E-879D-BBFA-0682-D928A63503E3}"/>
              </a:ext>
            </a:extLst>
          </p:cNvPr>
          <p:cNvGrpSpPr/>
          <p:nvPr/>
        </p:nvGrpSpPr>
        <p:grpSpPr>
          <a:xfrm>
            <a:off x="655070" y="1708072"/>
            <a:ext cx="3436229" cy="2641063"/>
            <a:chOff x="97625" y="901464"/>
            <a:chExt cx="2554534" cy="1922618"/>
          </a:xfrm>
        </p:grpSpPr>
        <p:pic>
          <p:nvPicPr>
            <p:cNvPr id="6" name="Picture 5">
              <a:extLst>
                <a:ext uri="{FF2B5EF4-FFF2-40B4-BE49-F238E27FC236}">
                  <a16:creationId xmlns:a16="http://schemas.microsoft.com/office/drawing/2014/main" id="{0014565F-FE15-FEE9-169B-170F1D58D22A}"/>
                </a:ext>
              </a:extLst>
            </p:cNvPr>
            <p:cNvPicPr>
              <a:picLocks noChangeAspect="1"/>
            </p:cNvPicPr>
            <p:nvPr/>
          </p:nvPicPr>
          <p:blipFill>
            <a:blip r:embed="rId3"/>
            <a:stretch>
              <a:fillRect/>
            </a:stretch>
          </p:blipFill>
          <p:spPr>
            <a:xfrm>
              <a:off x="385210" y="938813"/>
              <a:ext cx="2266949" cy="18852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Google Shape;25443;p68">
              <a:extLst>
                <a:ext uri="{FF2B5EF4-FFF2-40B4-BE49-F238E27FC236}">
                  <a16:creationId xmlns:a16="http://schemas.microsoft.com/office/drawing/2014/main" id="{F5C6628F-14CD-D70B-9B8D-4C115FC3396A}"/>
                </a:ext>
              </a:extLst>
            </p:cNvPr>
            <p:cNvSpPr txBox="1">
              <a:spLocks/>
            </p:cNvSpPr>
            <p:nvPr/>
          </p:nvSpPr>
          <p:spPr>
            <a:xfrm>
              <a:off x="97625" y="901464"/>
              <a:ext cx="1724248" cy="321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CCAFS SLC-40</a:t>
              </a:r>
            </a:p>
          </p:txBody>
        </p:sp>
      </p:grpSp>
      <p:grpSp>
        <p:nvGrpSpPr>
          <p:cNvPr id="9" name="Group 8">
            <a:extLst>
              <a:ext uri="{FF2B5EF4-FFF2-40B4-BE49-F238E27FC236}">
                <a16:creationId xmlns:a16="http://schemas.microsoft.com/office/drawing/2014/main" id="{71B01E1D-AB83-3B8E-4F25-DD992508108A}"/>
              </a:ext>
            </a:extLst>
          </p:cNvPr>
          <p:cNvGrpSpPr/>
          <p:nvPr/>
        </p:nvGrpSpPr>
        <p:grpSpPr>
          <a:xfrm>
            <a:off x="3954735" y="1708746"/>
            <a:ext cx="3676788" cy="2640389"/>
            <a:chOff x="2343266" y="985074"/>
            <a:chExt cx="3025764" cy="2702944"/>
          </a:xfrm>
        </p:grpSpPr>
        <p:pic>
          <p:nvPicPr>
            <p:cNvPr id="10" name="Picture 9">
              <a:extLst>
                <a:ext uri="{FF2B5EF4-FFF2-40B4-BE49-F238E27FC236}">
                  <a16:creationId xmlns:a16="http://schemas.microsoft.com/office/drawing/2014/main" id="{F6D298B8-7720-E321-B718-AF8CE1E9543F}"/>
                </a:ext>
              </a:extLst>
            </p:cNvPr>
            <p:cNvPicPr>
              <a:picLocks noChangeAspect="1"/>
            </p:cNvPicPr>
            <p:nvPr/>
          </p:nvPicPr>
          <p:blipFill>
            <a:blip r:embed="rId4"/>
            <a:stretch>
              <a:fillRect/>
            </a:stretch>
          </p:blipFill>
          <p:spPr>
            <a:xfrm>
              <a:off x="2673455" y="1030543"/>
              <a:ext cx="2695575" cy="2657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Google Shape;25443;p68">
              <a:extLst>
                <a:ext uri="{FF2B5EF4-FFF2-40B4-BE49-F238E27FC236}">
                  <a16:creationId xmlns:a16="http://schemas.microsoft.com/office/drawing/2014/main" id="{5627B53D-6643-6CF2-3FB3-C812103FBEF4}"/>
                </a:ext>
              </a:extLst>
            </p:cNvPr>
            <p:cNvSpPr txBox="1">
              <a:spLocks/>
            </p:cNvSpPr>
            <p:nvPr/>
          </p:nvSpPr>
          <p:spPr>
            <a:xfrm>
              <a:off x="2343266" y="985074"/>
              <a:ext cx="1724248" cy="321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CCAFS LC-40</a:t>
              </a:r>
            </a:p>
          </p:txBody>
        </p:sp>
      </p:grpSp>
      <p:grpSp>
        <p:nvGrpSpPr>
          <p:cNvPr id="12" name="Group 11">
            <a:extLst>
              <a:ext uri="{FF2B5EF4-FFF2-40B4-BE49-F238E27FC236}">
                <a16:creationId xmlns:a16="http://schemas.microsoft.com/office/drawing/2014/main" id="{FBE12058-B910-6336-CBD3-76A0467149A2}"/>
              </a:ext>
            </a:extLst>
          </p:cNvPr>
          <p:cNvGrpSpPr/>
          <p:nvPr/>
        </p:nvGrpSpPr>
        <p:grpSpPr>
          <a:xfrm>
            <a:off x="655070" y="4621439"/>
            <a:ext cx="2642801" cy="1805772"/>
            <a:chOff x="6050978" y="1058117"/>
            <a:chExt cx="2642736" cy="2006907"/>
          </a:xfrm>
        </p:grpSpPr>
        <p:pic>
          <p:nvPicPr>
            <p:cNvPr id="13" name="Picture 12">
              <a:extLst>
                <a:ext uri="{FF2B5EF4-FFF2-40B4-BE49-F238E27FC236}">
                  <a16:creationId xmlns:a16="http://schemas.microsoft.com/office/drawing/2014/main" id="{D359CD57-AA45-B197-1CB7-B8296E71682C}"/>
                </a:ext>
              </a:extLst>
            </p:cNvPr>
            <p:cNvPicPr>
              <a:picLocks noChangeAspect="1"/>
            </p:cNvPicPr>
            <p:nvPr/>
          </p:nvPicPr>
          <p:blipFill>
            <a:blip r:embed="rId5"/>
            <a:stretch>
              <a:fillRect/>
            </a:stretch>
          </p:blipFill>
          <p:spPr>
            <a:xfrm>
              <a:off x="6426764" y="1102874"/>
              <a:ext cx="2266950" cy="1962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Google Shape;25443;p68">
              <a:extLst>
                <a:ext uri="{FF2B5EF4-FFF2-40B4-BE49-F238E27FC236}">
                  <a16:creationId xmlns:a16="http://schemas.microsoft.com/office/drawing/2014/main" id="{C3E5F659-B522-2723-D091-19F856CC556A}"/>
                </a:ext>
              </a:extLst>
            </p:cNvPr>
            <p:cNvSpPr txBox="1">
              <a:spLocks/>
            </p:cNvSpPr>
            <p:nvPr/>
          </p:nvSpPr>
          <p:spPr>
            <a:xfrm>
              <a:off x="6050978" y="1058117"/>
              <a:ext cx="1724248" cy="321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KSC LC-39A</a:t>
              </a:r>
            </a:p>
          </p:txBody>
        </p:sp>
      </p:grpSp>
      <p:pic>
        <p:nvPicPr>
          <p:cNvPr id="15" name="Picture 14">
            <a:extLst>
              <a:ext uri="{FF2B5EF4-FFF2-40B4-BE49-F238E27FC236}">
                <a16:creationId xmlns:a16="http://schemas.microsoft.com/office/drawing/2014/main" id="{2F254466-C262-E63D-AF13-F5DA93222459}"/>
              </a:ext>
            </a:extLst>
          </p:cNvPr>
          <p:cNvPicPr>
            <a:picLocks noChangeAspect="1"/>
          </p:cNvPicPr>
          <p:nvPr/>
        </p:nvPicPr>
        <p:blipFill>
          <a:blip r:embed="rId6"/>
          <a:stretch>
            <a:fillRect/>
          </a:stretch>
        </p:blipFill>
        <p:spPr>
          <a:xfrm>
            <a:off x="7914688" y="1805933"/>
            <a:ext cx="3450294" cy="24918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2C2F3ABE-941D-5535-5E88-A8C84F50E64B}"/>
              </a:ext>
            </a:extLst>
          </p:cNvPr>
          <p:cNvSpPr txBox="1"/>
          <p:nvPr/>
        </p:nvSpPr>
        <p:spPr>
          <a:xfrm>
            <a:off x="3535680" y="4621439"/>
            <a:ext cx="7447280" cy="2031325"/>
          </a:xfrm>
          <a:prstGeom prst="rect">
            <a:avLst/>
          </a:prstGeom>
          <a:noFill/>
        </p:spPr>
        <p:txBody>
          <a:bodyPr wrap="square" rtlCol="0">
            <a:spAutoFit/>
          </a:bodyPr>
          <a:lstStyle/>
          <a:p>
            <a:r>
              <a:rPr lang="en-GB" sz="1800" dirty="0">
                <a:solidFill>
                  <a:schemeClr val="tx1"/>
                </a:solidFill>
              </a:rPr>
              <a:t>On average, there is a 43.5% success rate across all 3 launch sites in Florida. VAFB, the site in Cali, has a 40% success rate. There’s also more launch attempts from Florida (ratio 23:5). </a:t>
            </a:r>
            <a:r>
              <a:rPr lang="en-GB" sz="1800" b="1" dirty="0">
                <a:solidFill>
                  <a:schemeClr val="tx1"/>
                </a:solidFill>
              </a:rPr>
              <a:t>This is because rockets launched closer to the equator can take optimum advantage of the earth’s substantial rotational speed. We can infer that </a:t>
            </a:r>
            <a:r>
              <a:rPr lang="en-GB" sz="1800" b="1" dirty="0">
                <a:solidFill>
                  <a:schemeClr val="tx1"/>
                </a:solidFill>
                <a:highlight>
                  <a:srgbClr val="FFFF00"/>
                </a:highlight>
              </a:rPr>
              <a:t>equatorial launches help contribute to a successful landing</a:t>
            </a:r>
            <a:r>
              <a:rPr lang="en-GB" sz="1800" b="1" dirty="0">
                <a:solidFill>
                  <a:schemeClr val="tx1"/>
                </a:solidFill>
              </a:rPr>
              <a:t>.</a:t>
            </a:r>
          </a:p>
          <a:p>
            <a:endParaRPr lang="en-IN" dirty="0"/>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Picture 1">
            <a:extLst>
              <a:ext uri="{FF2B5EF4-FFF2-40B4-BE49-F238E27FC236}">
                <a16:creationId xmlns:a16="http://schemas.microsoft.com/office/drawing/2014/main" id="{F158EA63-052C-BD7B-EB0D-E28D3B0E7FBB}"/>
              </a:ext>
            </a:extLst>
          </p:cNvPr>
          <p:cNvPicPr>
            <a:picLocks noChangeAspect="1"/>
          </p:cNvPicPr>
          <p:nvPr/>
        </p:nvPicPr>
        <p:blipFill>
          <a:blip r:embed="rId3"/>
          <a:stretch>
            <a:fillRect/>
          </a:stretch>
        </p:blipFill>
        <p:spPr>
          <a:xfrm>
            <a:off x="770011" y="1447677"/>
            <a:ext cx="1920322" cy="49795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EA70279C-35D4-978E-F050-DD89D5A49A36}"/>
              </a:ext>
            </a:extLst>
          </p:cNvPr>
          <p:cNvPicPr>
            <a:picLocks noChangeAspect="1"/>
          </p:cNvPicPr>
          <p:nvPr/>
        </p:nvPicPr>
        <p:blipFill>
          <a:blip r:embed="rId4"/>
          <a:stretch>
            <a:fillRect/>
          </a:stretch>
        </p:blipFill>
        <p:spPr>
          <a:xfrm>
            <a:off x="3100251" y="1447677"/>
            <a:ext cx="7088641" cy="18166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75E3C56-E6EF-B2E2-65CF-BDF52D30C639}"/>
              </a:ext>
            </a:extLst>
          </p:cNvPr>
          <p:cNvPicPr>
            <a:picLocks noChangeAspect="1"/>
          </p:cNvPicPr>
          <p:nvPr/>
        </p:nvPicPr>
        <p:blipFill>
          <a:blip r:embed="rId5"/>
          <a:stretch>
            <a:fillRect/>
          </a:stretch>
        </p:blipFill>
        <p:spPr>
          <a:xfrm>
            <a:off x="3100251" y="3660268"/>
            <a:ext cx="7097578" cy="2188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7078503A-C108-6357-8C55-5F0169C74FFC}"/>
              </a:ext>
            </a:extLst>
          </p:cNvPr>
          <p:cNvPicPr>
            <a:picLocks noChangeAspect="1"/>
          </p:cNvPicPr>
          <p:nvPr/>
        </p:nvPicPr>
        <p:blipFill>
          <a:blip r:embed="rId3"/>
          <a:stretch>
            <a:fillRect/>
          </a:stretch>
        </p:blipFill>
        <p:spPr>
          <a:xfrm>
            <a:off x="770011" y="1402080"/>
            <a:ext cx="10687962" cy="4714240"/>
          </a:xfrm>
          <a:prstGeom prst="rect">
            <a:avLst/>
          </a:prstGeom>
        </p:spPr>
      </p:pic>
      <p:sp>
        <p:nvSpPr>
          <p:cNvPr id="6" name="TextBox 5">
            <a:extLst>
              <a:ext uri="{FF2B5EF4-FFF2-40B4-BE49-F238E27FC236}">
                <a16:creationId xmlns:a16="http://schemas.microsoft.com/office/drawing/2014/main" id="{4B4F75B4-3581-C538-DC2A-DE3196B2C1EF}"/>
              </a:ext>
            </a:extLst>
          </p:cNvPr>
          <p:cNvSpPr txBox="1"/>
          <p:nvPr/>
        </p:nvSpPr>
        <p:spPr>
          <a:xfrm>
            <a:off x="1107440" y="3586480"/>
            <a:ext cx="3180080" cy="1200329"/>
          </a:xfrm>
          <a:prstGeom prst="rect">
            <a:avLst/>
          </a:prstGeom>
          <a:noFill/>
        </p:spPr>
        <p:txBody>
          <a:bodyPr wrap="square" rtlCol="0">
            <a:spAutoFit/>
          </a:bodyPr>
          <a:lstStyle/>
          <a:p>
            <a:r>
              <a:rPr lang="en-GB" sz="1800" dirty="0"/>
              <a:t>KSC LC-39A has the highest success rate out of all the sites at 41.7%.</a:t>
            </a:r>
          </a:p>
          <a:p>
            <a:endParaRPr lang="en-IN" dirty="0"/>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Picture 1">
            <a:extLst>
              <a:ext uri="{FF2B5EF4-FFF2-40B4-BE49-F238E27FC236}">
                <a16:creationId xmlns:a16="http://schemas.microsoft.com/office/drawing/2014/main" id="{6624EF3D-A6B7-DB01-2070-068EB1B575B7}"/>
              </a:ext>
            </a:extLst>
          </p:cNvPr>
          <p:cNvPicPr>
            <a:picLocks noChangeAspect="1"/>
          </p:cNvPicPr>
          <p:nvPr/>
        </p:nvPicPr>
        <p:blipFill>
          <a:blip r:embed="rId3"/>
          <a:stretch>
            <a:fillRect/>
          </a:stretch>
        </p:blipFill>
        <p:spPr>
          <a:xfrm>
            <a:off x="1316121" y="1403349"/>
            <a:ext cx="9559758" cy="405130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03680"/>
            <a:ext cx="10530113" cy="4074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spcBef>
                <a:spcPts val="1400"/>
              </a:spcBef>
            </a:pPr>
            <a:r>
              <a:rPr lang="en-US" dirty="0">
                <a:solidFill>
                  <a:schemeClr val="accent3">
                    <a:lumMod val="25000"/>
                  </a:schemeClr>
                </a:solidFill>
                <a:latin typeface="Abadi" panose="020B0604020104020204" pitchFamily="34" charset="0"/>
              </a:rPr>
              <a:t>Project background and context:</a:t>
            </a:r>
          </a:p>
          <a:p>
            <a:pPr marL="0" indent="0" algn="ctr">
              <a:spcBef>
                <a:spcPts val="1400"/>
              </a:spcBef>
              <a:buNone/>
            </a:pPr>
            <a:r>
              <a:rPr lang="en-GB" sz="1800" dirty="0">
                <a:solidFill>
                  <a:schemeClr val="tx1"/>
                </a:solidFill>
                <a:latin typeface="Roboto" panose="02000000000000000000" pitchFamily="2" charset="0"/>
                <a:ea typeface="Roboto" panose="02000000000000000000" pitchFamily="2" charset="0"/>
                <a:cs typeface="Roboto" panose="02000000000000000000" pitchFamily="2" charset="0"/>
              </a:rPr>
              <a:t>Our client SpaceY, would like to bid against SpaceX for a rocket launch. SpaceX, founded by Elon Musk, is currently the leading company in this space. They advertise Falcon 9 rocket launches on their website at a cost of $62million. Other companies provide their cost upwards of $165million each. Much of the savings is because SpaceX can reuse the first stage. </a:t>
            </a:r>
          </a:p>
          <a:p>
            <a:pPr marL="0" indent="0" algn="ctr">
              <a:spcBef>
                <a:spcPts val="1400"/>
              </a:spcBef>
              <a:buNone/>
            </a:pPr>
            <a:endParaRPr lang="en-US" sz="1800" dirty="0">
              <a:solidFill>
                <a:schemeClr val="tx1"/>
              </a:solidFill>
              <a:latin typeface="Abadi" panose="020B0604020104020204" pitchFamily="34" charset="0"/>
            </a:endParaRPr>
          </a:p>
          <a:p>
            <a:pPr algn="ctr">
              <a:spcBef>
                <a:spcPts val="1400"/>
              </a:spcBef>
            </a:pPr>
            <a:r>
              <a:rPr lang="en-US" dirty="0">
                <a:solidFill>
                  <a:schemeClr val="accent3">
                    <a:lumMod val="25000"/>
                  </a:schemeClr>
                </a:solidFill>
                <a:latin typeface="Abadi" panose="020B0604020104020204" pitchFamily="34" charset="0"/>
              </a:rPr>
              <a:t>Problems we want to find answers of:</a:t>
            </a:r>
          </a:p>
          <a:p>
            <a:pPr marL="165100" indent="0">
              <a:spcBef>
                <a:spcPts val="1600"/>
              </a:spcBef>
              <a:buClr>
                <a:srgbClr val="D4DCFF"/>
              </a:buClr>
              <a:buSzPts val="1000"/>
              <a:buNone/>
            </a:pPr>
            <a:r>
              <a:rPr lang="en-GB" sz="1800" dirty="0">
                <a:solidFill>
                  <a:schemeClr val="tx1"/>
                </a:solidFill>
                <a:latin typeface="Roboto" panose="02000000000000000000" pitchFamily="2" charset="0"/>
                <a:ea typeface="Roboto" panose="02000000000000000000" pitchFamily="2" charset="0"/>
                <a:cs typeface="Roboto" panose="02000000000000000000" pitchFamily="2" charset="0"/>
              </a:rPr>
              <a:t>Can we predict if the first landing will be successful? </a:t>
            </a:r>
          </a:p>
          <a:p>
            <a:pPr marL="165100" indent="0">
              <a:buClr>
                <a:srgbClr val="D4DCFF"/>
              </a:buClr>
              <a:buSzPts val="1000"/>
              <a:buNone/>
            </a:pPr>
            <a:r>
              <a:rPr lang="en-GB" sz="1800" dirty="0">
                <a:solidFill>
                  <a:schemeClr val="tx1"/>
                </a:solidFill>
                <a:latin typeface="Roboto" panose="02000000000000000000" pitchFamily="2" charset="0"/>
                <a:ea typeface="Roboto" panose="02000000000000000000" pitchFamily="2" charset="0"/>
                <a:cs typeface="Roboto" panose="02000000000000000000" pitchFamily="2" charset="0"/>
              </a:rPr>
              <a:t>What factors influence a successful landing?</a:t>
            </a:r>
          </a:p>
          <a:p>
            <a:pPr marL="165100" indent="0">
              <a:buClr>
                <a:srgbClr val="D4DCFF"/>
              </a:buClr>
              <a:buSzPts val="1000"/>
              <a:buNone/>
            </a:pPr>
            <a:r>
              <a:rPr lang="en-GB" sz="1800" dirty="0">
                <a:solidFill>
                  <a:schemeClr val="tx1"/>
                </a:solidFill>
                <a:latin typeface="Roboto" panose="02000000000000000000" pitchFamily="2" charset="0"/>
                <a:ea typeface="Roboto" panose="02000000000000000000" pitchFamily="2" charset="0"/>
                <a:cs typeface="Roboto" panose="02000000000000000000" pitchFamily="2" charset="0"/>
              </a:rPr>
              <a:t>Is there a machine learning model we can apply to predict?</a:t>
            </a:r>
          </a:p>
          <a:p>
            <a:pPr marL="0" indent="0" algn="ctr">
              <a:spcBef>
                <a:spcPts val="1400"/>
              </a:spcBef>
              <a:buNone/>
            </a:pP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Picture 1">
            <a:extLst>
              <a:ext uri="{FF2B5EF4-FFF2-40B4-BE49-F238E27FC236}">
                <a16:creationId xmlns:a16="http://schemas.microsoft.com/office/drawing/2014/main" id="{6D220176-7987-2306-52F1-EDC37C34DD2F}"/>
              </a:ext>
            </a:extLst>
          </p:cNvPr>
          <p:cNvPicPr>
            <a:picLocks noChangeAspect="1"/>
          </p:cNvPicPr>
          <p:nvPr/>
        </p:nvPicPr>
        <p:blipFill>
          <a:blip r:embed="rId3"/>
          <a:stretch>
            <a:fillRect/>
          </a:stretch>
        </p:blipFill>
        <p:spPr>
          <a:xfrm>
            <a:off x="1038475" y="1514328"/>
            <a:ext cx="10115049" cy="408461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6F886AC-D8D2-154C-DAB8-CF308980CD46}"/>
              </a:ext>
            </a:extLst>
          </p:cNvPr>
          <p:cNvPicPr>
            <a:picLocks noChangeAspect="1"/>
          </p:cNvPicPr>
          <p:nvPr/>
        </p:nvPicPr>
        <p:blipFill>
          <a:blip r:embed="rId3"/>
          <a:stretch>
            <a:fillRect/>
          </a:stretch>
        </p:blipFill>
        <p:spPr>
          <a:xfrm>
            <a:off x="810651" y="1526553"/>
            <a:ext cx="5849166" cy="4353533"/>
          </a:xfrm>
          <a:prstGeom prst="rect">
            <a:avLst/>
          </a:prstGeom>
        </p:spPr>
      </p:pic>
      <p:sp>
        <p:nvSpPr>
          <p:cNvPr id="6" name="TextBox 5">
            <a:extLst>
              <a:ext uri="{FF2B5EF4-FFF2-40B4-BE49-F238E27FC236}">
                <a16:creationId xmlns:a16="http://schemas.microsoft.com/office/drawing/2014/main" id="{F8E0DA54-1E90-0A71-AD1D-94B925D8D8B4}"/>
              </a:ext>
            </a:extLst>
          </p:cNvPr>
          <p:cNvSpPr txBox="1"/>
          <p:nvPr/>
        </p:nvSpPr>
        <p:spPr>
          <a:xfrm>
            <a:off x="7244079" y="3094971"/>
            <a:ext cx="4041531"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badi" panose="020B0604020104020204" pitchFamily="34" charset="0"/>
              </a:rPr>
              <a:t>KNN have least accuracy.</a:t>
            </a:r>
          </a:p>
          <a:p>
            <a:pPr marL="285750" indent="-285750">
              <a:buFont typeface="Arial" panose="020B0604020202020204" pitchFamily="34" charset="0"/>
              <a:buChar char="•"/>
            </a:pPr>
            <a:r>
              <a:rPr lang="en-IN" dirty="0">
                <a:latin typeface="Abadi" panose="020B0604020104020204" pitchFamily="34" charset="0"/>
              </a:rPr>
              <a:t>Other 3 have same accuracy.</a:t>
            </a:r>
          </a:p>
          <a:p>
            <a:pPr marL="285750" indent="-285750">
              <a:buFont typeface="Arial" panose="020B0604020202020204" pitchFamily="34" charset="0"/>
              <a:buChar char="•"/>
            </a:pPr>
            <a:r>
              <a:rPr lang="en-IN" dirty="0">
                <a:latin typeface="Abadi" panose="020B0604020104020204" pitchFamily="34" charset="0"/>
              </a:rPr>
              <a:t>Maybe data is not enough available.</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1DBB8CD-ABD0-1A25-D247-B47653905FDF}"/>
              </a:ext>
            </a:extLst>
          </p:cNvPr>
          <p:cNvPicPr>
            <a:picLocks noChangeAspect="1"/>
          </p:cNvPicPr>
          <p:nvPr/>
        </p:nvPicPr>
        <p:blipFill>
          <a:blip r:embed="rId3"/>
          <a:stretch>
            <a:fillRect/>
          </a:stretch>
        </p:blipFill>
        <p:spPr>
          <a:xfrm>
            <a:off x="813582" y="1560270"/>
            <a:ext cx="5820587" cy="4429743"/>
          </a:xfrm>
          <a:prstGeom prst="rect">
            <a:avLst/>
          </a:prstGeom>
        </p:spPr>
      </p:pic>
      <p:sp>
        <p:nvSpPr>
          <p:cNvPr id="6" name="TextBox 5">
            <a:extLst>
              <a:ext uri="{FF2B5EF4-FFF2-40B4-BE49-F238E27FC236}">
                <a16:creationId xmlns:a16="http://schemas.microsoft.com/office/drawing/2014/main" id="{EDBDE560-425A-E837-4C67-E93B49E44BB3}"/>
              </a:ext>
            </a:extLst>
          </p:cNvPr>
          <p:cNvSpPr txBox="1"/>
          <p:nvPr/>
        </p:nvSpPr>
        <p:spPr>
          <a:xfrm>
            <a:off x="7335520" y="2966720"/>
            <a:ext cx="4122452" cy="646331"/>
          </a:xfrm>
          <a:prstGeom prst="rect">
            <a:avLst/>
          </a:prstGeom>
          <a:noFill/>
        </p:spPr>
        <p:txBody>
          <a:bodyPr wrap="square" rtlCol="0">
            <a:spAutoFit/>
          </a:bodyPr>
          <a:lstStyle/>
          <a:p>
            <a:r>
              <a:rPr lang="en-IN" dirty="0">
                <a:latin typeface="Abadi" panose="020B0604020104020204" pitchFamily="34" charset="0"/>
              </a:rPr>
              <a:t>All 3 best performing models have same confusion matrix.</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43429" cy="3326866"/>
          </a:xfrm>
          <a:prstGeom prst="rect">
            <a:avLst/>
          </a:prstGeom>
        </p:spPr>
        <p:txBody>
          <a:bodyPr>
            <a:normAutofit/>
          </a:bodyPr>
          <a:lstStyle/>
          <a:p>
            <a:pPr>
              <a:lnSpc>
                <a:spcPct val="100000"/>
              </a:lnSpc>
              <a:spcBef>
                <a:spcPts val="1400"/>
              </a:spcBef>
            </a:pPr>
            <a:r>
              <a:rPr lang="en-GB" sz="1800" dirty="0">
                <a:latin typeface="Abadi" panose="020B0604020104020204" pitchFamily="34" charset="0"/>
                <a:ea typeface="Roboto" panose="02000000000000000000" pitchFamily="2" charset="0"/>
                <a:cs typeface="Roboto" panose="02000000000000000000" pitchFamily="2" charset="0"/>
              </a:rPr>
              <a:t>Based on our analyses, we are able to make predictions on whether the first stage can be reused. If the first stage can be reused, this will cost the company less.</a:t>
            </a:r>
            <a:endParaRPr lang="en-US" sz="2200" dirty="0">
              <a:solidFill>
                <a:schemeClr val="accent3">
                  <a:lumMod val="25000"/>
                </a:schemeClr>
              </a:solidFill>
              <a:latin typeface="Abadi" panose="020B0604020104020204" pitchFamily="34" charset="0"/>
            </a:endParaRPr>
          </a:p>
          <a:p>
            <a:r>
              <a:rPr lang="en-GB" sz="1900" dirty="0">
                <a:latin typeface="Abadi" panose="020B0604020104020204" pitchFamily="34" charset="0"/>
                <a:ea typeface="Roboto" panose="02000000000000000000" pitchFamily="2" charset="0"/>
                <a:cs typeface="Roboto" panose="02000000000000000000" pitchFamily="2" charset="0"/>
              </a:rPr>
              <a:t>We know that launches are more successful when:</a:t>
            </a:r>
          </a:p>
          <a:p>
            <a:pPr marL="914400" lvl="1" indent="-457200">
              <a:buClr>
                <a:srgbClr val="D4DCFF"/>
              </a:buClr>
              <a:buFont typeface="+mj-lt"/>
              <a:buAutoNum type="arabicPeriod"/>
            </a:pPr>
            <a:r>
              <a:rPr lang="en-GB" sz="1500" dirty="0">
                <a:latin typeface="Abadi" panose="020B0604020104020204" pitchFamily="34" charset="0"/>
                <a:ea typeface="Roboto" panose="02000000000000000000" pitchFamily="2" charset="0"/>
                <a:cs typeface="Roboto" panose="02000000000000000000" pitchFamily="2" charset="0"/>
              </a:rPr>
              <a:t>Launches happen from KSC LC-39A, with payload masses above 5,500 kg.</a:t>
            </a:r>
          </a:p>
          <a:p>
            <a:pPr marL="914400" lvl="1" indent="-457200">
              <a:buClr>
                <a:srgbClr val="D4DCFF"/>
              </a:buClr>
              <a:buFont typeface="+mj-lt"/>
              <a:buAutoNum type="arabicPeriod"/>
            </a:pPr>
            <a:r>
              <a:rPr lang="en-GB" sz="1500" dirty="0">
                <a:latin typeface="Abadi" panose="020B0604020104020204" pitchFamily="34" charset="0"/>
                <a:ea typeface="Roboto" panose="02000000000000000000" pitchFamily="2" charset="0"/>
                <a:cs typeface="Roboto" panose="02000000000000000000" pitchFamily="2" charset="0"/>
              </a:rPr>
              <a:t>We apply the lessons learned from the previous years as exhibited by the sharp increase yearly.</a:t>
            </a:r>
          </a:p>
          <a:p>
            <a:pPr marL="914400" lvl="1" indent="-457200">
              <a:buClr>
                <a:srgbClr val="D4DCFF"/>
              </a:buClr>
              <a:buFont typeface="+mj-lt"/>
              <a:buAutoNum type="arabicPeriod"/>
            </a:pPr>
            <a:r>
              <a:rPr lang="en-GB" sz="1500" dirty="0">
                <a:latin typeface="Abadi" panose="020B0604020104020204" pitchFamily="34" charset="0"/>
                <a:ea typeface="Roboto" panose="02000000000000000000" pitchFamily="2" charset="0"/>
                <a:cs typeface="Roboto" panose="02000000000000000000" pitchFamily="2" charset="0"/>
              </a:rPr>
              <a:t>Launches in orbits ES-L1, GEO, HEO and SSO.</a:t>
            </a:r>
          </a:p>
          <a:p>
            <a:pPr marL="914400" lvl="1" indent="-457200">
              <a:buClr>
                <a:srgbClr val="D4DCFF"/>
              </a:buClr>
              <a:buFont typeface="+mj-lt"/>
              <a:buAutoNum type="arabicPeriod"/>
            </a:pPr>
            <a:r>
              <a:rPr lang="en-GB" sz="1500" dirty="0">
                <a:latin typeface="Abadi" panose="020B0604020104020204" pitchFamily="34" charset="0"/>
                <a:ea typeface="Roboto" panose="02000000000000000000" pitchFamily="2" charset="0"/>
                <a:cs typeface="Roboto" panose="02000000000000000000" pitchFamily="2" charset="0"/>
              </a:rPr>
              <a:t>Launched in a site closer to the equator.</a:t>
            </a:r>
            <a:endParaRPr lang="en-US" sz="1900" dirty="0">
              <a:latin typeface="Abadi" panose="020B0604020104020204" pitchFamily="34" charset="0"/>
            </a:endParaRPr>
          </a:p>
          <a:p>
            <a:pPr>
              <a:lnSpc>
                <a:spcPct val="100000"/>
              </a:lnSpc>
              <a:spcBef>
                <a:spcPts val="1400"/>
              </a:spcBef>
            </a:pPr>
            <a:r>
              <a:rPr lang="en-GB" sz="1900" dirty="0">
                <a:latin typeface="Abadi" panose="020B0604020104020204" pitchFamily="34" charset="0"/>
                <a:ea typeface="Roboto" panose="02000000000000000000" pitchFamily="2" charset="0"/>
                <a:cs typeface="Roboto" panose="02000000000000000000" pitchFamily="2" charset="0"/>
              </a:rPr>
              <a:t>We created 4 models. Based on our initial evaluation, all 4 models: logistic regression, KNN, decision tree and SVM, can all be used to predict but we can loose KNN, with the possibility that we can train and test better with a bigger sample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API from SpaceX data and later converted to DataFrame.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Identified the null values and delt with that using mean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Used multiple machine learning models and tuned them to get optimum result.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pic>
        <p:nvPicPr>
          <p:cNvPr id="13" name="Content Placeholder 12">
            <a:extLst>
              <a:ext uri="{FF2B5EF4-FFF2-40B4-BE49-F238E27FC236}">
                <a16:creationId xmlns:a16="http://schemas.microsoft.com/office/drawing/2014/main" id="{BD3968B4-676D-1766-5679-5ED302F29F6B}"/>
              </a:ext>
            </a:extLst>
          </p:cNvPr>
          <p:cNvPicPr>
            <a:picLocks noGrp="1" noChangeAspect="1"/>
          </p:cNvPicPr>
          <p:nvPr>
            <p:ph idx="4294967295"/>
          </p:nvPr>
        </p:nvPicPr>
        <p:blipFill>
          <a:blip r:embed="rId3"/>
          <a:stretch>
            <a:fillRect/>
          </a:stretch>
        </p:blipFill>
        <p:spPr>
          <a:xfrm>
            <a:off x="6346552" y="1543133"/>
            <a:ext cx="5024710" cy="8936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17449"/>
            <a:ext cx="3415982" cy="350479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was collected using SpaceX web API.</a:t>
            </a:r>
          </a:p>
          <a:p>
            <a:pPr>
              <a:lnSpc>
                <a:spcPct val="100000"/>
              </a:lnSpc>
              <a:spcBef>
                <a:spcPts val="1400"/>
              </a:spcBef>
            </a:pPr>
            <a:r>
              <a:rPr lang="en-US" sz="1800" dirty="0">
                <a:solidFill>
                  <a:schemeClr val="accent3">
                    <a:lumMod val="25000"/>
                  </a:schemeClr>
                </a:solidFill>
                <a:latin typeface="Abadi" panose="020B0604020104020204" pitchFamily="34" charset="0"/>
              </a:rPr>
              <a:t>Used URL to get Data</a:t>
            </a:r>
          </a:p>
          <a:p>
            <a:pPr>
              <a:lnSpc>
                <a:spcPct val="100000"/>
              </a:lnSpc>
              <a:spcBef>
                <a:spcPts val="1400"/>
              </a:spcBef>
            </a:pPr>
            <a:r>
              <a:rPr lang="en-US" sz="1800" dirty="0">
                <a:solidFill>
                  <a:schemeClr val="accent3">
                    <a:lumMod val="25000"/>
                  </a:schemeClr>
                </a:solidFill>
                <a:latin typeface="Abadi" panose="020B0604020104020204" pitchFamily="34" charset="0"/>
              </a:rPr>
              <a:t>Then used response method to get data.</a:t>
            </a:r>
          </a:p>
          <a:p>
            <a:pPr>
              <a:lnSpc>
                <a:spcPct val="100000"/>
              </a:lnSpc>
              <a:spcBef>
                <a:spcPts val="1400"/>
              </a:spcBef>
            </a:pPr>
            <a:r>
              <a:rPr lang="en-US" sz="1800" dirty="0">
                <a:solidFill>
                  <a:schemeClr val="accent3">
                    <a:lumMod val="25000"/>
                  </a:schemeClr>
                </a:solidFill>
                <a:latin typeface="Abadi" panose="020B0604020104020204" pitchFamily="34" charset="0"/>
              </a:rPr>
              <a:t>After getting the data that data converted to pandas DataFrame so that we can use that data in our project.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5" name="Picture 14">
            <a:extLst>
              <a:ext uri="{FF2B5EF4-FFF2-40B4-BE49-F238E27FC236}">
                <a16:creationId xmlns:a16="http://schemas.microsoft.com/office/drawing/2014/main" id="{76412BAE-2955-C556-857A-DF33DFA52AB4}"/>
              </a:ext>
            </a:extLst>
          </p:cNvPr>
          <p:cNvPicPr>
            <a:picLocks noChangeAspect="1"/>
          </p:cNvPicPr>
          <p:nvPr/>
        </p:nvPicPr>
        <p:blipFill>
          <a:blip r:embed="rId4"/>
          <a:stretch>
            <a:fillRect/>
          </a:stretch>
        </p:blipFill>
        <p:spPr>
          <a:xfrm>
            <a:off x="6346552" y="3014858"/>
            <a:ext cx="5055190" cy="1752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4" name="Connector: Elbow 23">
            <a:extLst>
              <a:ext uri="{FF2B5EF4-FFF2-40B4-BE49-F238E27FC236}">
                <a16:creationId xmlns:a16="http://schemas.microsoft.com/office/drawing/2014/main" id="{315F8ECD-C12A-32DB-A552-0019AA812EEA}"/>
              </a:ext>
            </a:extLst>
          </p:cNvPr>
          <p:cNvCxnSpPr>
            <a:cxnSpLocks/>
            <a:stCxn id="13" idx="1"/>
            <a:endCxn id="15" idx="1"/>
          </p:cNvCxnSpPr>
          <p:nvPr/>
        </p:nvCxnSpPr>
        <p:spPr>
          <a:xfrm rot="10800000" flipV="1">
            <a:off x="6346552" y="1989969"/>
            <a:ext cx="12700" cy="1901312"/>
          </a:xfrm>
          <a:prstGeom prst="bentConnector3">
            <a:avLst>
              <a:gd name="adj1" fmla="val 996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A2F3394-129D-C457-7B6C-2942714C200C}"/>
              </a:ext>
            </a:extLst>
          </p:cNvPr>
          <p:cNvSpPr txBox="1"/>
          <p:nvPr/>
        </p:nvSpPr>
        <p:spPr>
          <a:xfrm>
            <a:off x="904240" y="5019040"/>
            <a:ext cx="10515600" cy="1015663"/>
          </a:xfrm>
          <a:prstGeom prst="rect">
            <a:avLst/>
          </a:prstGeom>
          <a:noFill/>
        </p:spPr>
        <p:txBody>
          <a:bodyPr wrap="square" rtlCol="0">
            <a:spAutoFit/>
          </a:bodyPr>
          <a:lstStyle/>
          <a:p>
            <a:r>
              <a:rPr lang="en-IN" sz="2400" dirty="0">
                <a:latin typeface="Abadi" panose="020B0604020104020204" pitchFamily="34" charset="0"/>
              </a:rPr>
              <a:t>For more please refer to this GitHub file:</a:t>
            </a:r>
          </a:p>
          <a:p>
            <a:r>
              <a:rPr lang="en-IN" dirty="0" err="1">
                <a:hlinkClick r:id="rId5"/>
              </a:rPr>
              <a:t>IBMCapstoneFinalProject</a:t>
            </a:r>
            <a:r>
              <a:rPr lang="en-IN" dirty="0">
                <a:hlinkClick r:id="rId5"/>
              </a:rPr>
              <a:t>/week 1.1-jupyter-labs-spacex-data-collection-api.ipynb at main · Abhishek7415/</a:t>
            </a:r>
            <a:r>
              <a:rPr lang="en-IN" dirty="0" err="1">
                <a:hlinkClick r:id="rId5"/>
              </a:rPr>
              <a:t>IBMCapstoneFinalProject</a:t>
            </a:r>
            <a:r>
              <a:rPr lang="en-IN" dirty="0">
                <a:hlinkClick r:id="rId5"/>
              </a:rPr>
              <a:t> (github.com)</a:t>
            </a:r>
            <a:endParaRPr lang="en-IN" dirty="0">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07809"/>
            <a:ext cx="4076310" cy="3368992"/>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Web Scraping</a:t>
            </a:r>
          </a:p>
          <a:p>
            <a:pPr>
              <a:lnSpc>
                <a:spcPct val="100000"/>
              </a:lnSpc>
              <a:spcBef>
                <a:spcPts val="1400"/>
              </a:spcBef>
            </a:pPr>
            <a:r>
              <a:rPr lang="en-US" sz="1800" dirty="0">
                <a:solidFill>
                  <a:schemeClr val="accent3">
                    <a:lumMod val="25000"/>
                  </a:schemeClr>
                </a:solidFill>
                <a:latin typeface="Abadi" panose="020B0604020104020204" pitchFamily="34" charset="0"/>
              </a:rPr>
              <a:t>Created the ‘http response’ using get method.</a:t>
            </a:r>
          </a:p>
          <a:p>
            <a:pPr>
              <a:lnSpc>
                <a:spcPct val="100000"/>
              </a:lnSpc>
              <a:spcBef>
                <a:spcPts val="1400"/>
              </a:spcBef>
            </a:pPr>
            <a:r>
              <a:rPr lang="en-US" sz="1800" dirty="0">
                <a:solidFill>
                  <a:schemeClr val="accent3">
                    <a:lumMod val="25000"/>
                  </a:schemeClr>
                </a:solidFill>
                <a:latin typeface="Abadi" panose="020B0604020104020204" pitchFamily="34" charset="0"/>
              </a:rPr>
              <a:t>Then converted that response text to ‘Soup’ object using BeautifulSoup.</a:t>
            </a:r>
          </a:p>
          <a:p>
            <a:pPr>
              <a:lnSpc>
                <a:spcPct val="100000"/>
              </a:lnSpc>
              <a:spcBef>
                <a:spcPts val="1400"/>
              </a:spcBef>
            </a:pPr>
            <a:r>
              <a:rPr lang="en-US" sz="1800" dirty="0">
                <a:solidFill>
                  <a:schemeClr val="accent3">
                    <a:lumMod val="25000"/>
                  </a:schemeClr>
                </a:solidFill>
                <a:latin typeface="Abadi" panose="020B0604020104020204" pitchFamily="34" charset="0"/>
              </a:rPr>
              <a:t>Then found all the tables using ‘find_all’ method from soup.</a:t>
            </a:r>
          </a:p>
          <a:p>
            <a:pPr>
              <a:lnSpc>
                <a:spcPct val="100000"/>
              </a:lnSpc>
              <a:spcBef>
                <a:spcPts val="1400"/>
              </a:spcBef>
            </a:pPr>
            <a:r>
              <a:rPr lang="en-US" sz="1800" dirty="0">
                <a:solidFill>
                  <a:schemeClr val="accent3">
                    <a:lumMod val="25000"/>
                  </a:schemeClr>
                </a:solidFill>
                <a:latin typeface="Abadi" panose="020B0604020104020204" pitchFamily="34" charset="0"/>
              </a:rPr>
              <a:t>Converted that collected data to pandas DataFrame.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2" name="Picture 11">
            <a:extLst>
              <a:ext uri="{FF2B5EF4-FFF2-40B4-BE49-F238E27FC236}">
                <a16:creationId xmlns:a16="http://schemas.microsoft.com/office/drawing/2014/main" id="{05C54674-A5E5-F723-D6CD-F6B10292B992}"/>
              </a:ext>
            </a:extLst>
          </p:cNvPr>
          <p:cNvPicPr>
            <a:picLocks noChangeAspect="1"/>
          </p:cNvPicPr>
          <p:nvPr/>
        </p:nvPicPr>
        <p:blipFill>
          <a:blip r:embed="rId3"/>
          <a:stretch>
            <a:fillRect/>
          </a:stretch>
        </p:blipFill>
        <p:spPr>
          <a:xfrm>
            <a:off x="4998721" y="1512889"/>
            <a:ext cx="3486637" cy="1438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223BAC74-A2B1-2B25-1666-A83D8675F888}"/>
              </a:ext>
            </a:extLst>
          </p:cNvPr>
          <p:cNvPicPr>
            <a:picLocks noChangeAspect="1"/>
          </p:cNvPicPr>
          <p:nvPr/>
        </p:nvPicPr>
        <p:blipFill>
          <a:blip r:embed="rId4"/>
          <a:stretch>
            <a:fillRect/>
          </a:stretch>
        </p:blipFill>
        <p:spPr>
          <a:xfrm>
            <a:off x="8828705" y="2533524"/>
            <a:ext cx="2629267" cy="1695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B7D60EC5-8BAF-550F-B7AF-45653974A7D9}"/>
              </a:ext>
            </a:extLst>
          </p:cNvPr>
          <p:cNvPicPr>
            <a:picLocks noChangeAspect="1"/>
          </p:cNvPicPr>
          <p:nvPr/>
        </p:nvPicPr>
        <p:blipFill>
          <a:blip r:embed="rId5"/>
          <a:stretch>
            <a:fillRect/>
          </a:stretch>
        </p:blipFill>
        <p:spPr>
          <a:xfrm>
            <a:off x="4638051" y="3429000"/>
            <a:ext cx="3334215" cy="1600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3E4D0DC9-04E5-FAED-F307-261B5B1D2E14}"/>
              </a:ext>
            </a:extLst>
          </p:cNvPr>
          <p:cNvPicPr>
            <a:picLocks noChangeAspect="1"/>
          </p:cNvPicPr>
          <p:nvPr/>
        </p:nvPicPr>
        <p:blipFill>
          <a:blip r:embed="rId6"/>
          <a:stretch>
            <a:fillRect/>
          </a:stretch>
        </p:blipFill>
        <p:spPr>
          <a:xfrm>
            <a:off x="5808859" y="5162791"/>
            <a:ext cx="5649113" cy="2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0" name="Connector: Elbow 19">
            <a:extLst>
              <a:ext uri="{FF2B5EF4-FFF2-40B4-BE49-F238E27FC236}">
                <a16:creationId xmlns:a16="http://schemas.microsoft.com/office/drawing/2014/main" id="{5EBD676E-9FF2-54A0-700E-B13642125296}"/>
              </a:ext>
            </a:extLst>
          </p:cNvPr>
          <p:cNvCxnSpPr>
            <a:cxnSpLocks/>
            <a:stCxn id="12" idx="3"/>
            <a:endCxn id="14" idx="0"/>
          </p:cNvCxnSpPr>
          <p:nvPr/>
        </p:nvCxnSpPr>
        <p:spPr>
          <a:xfrm>
            <a:off x="8485358" y="2232127"/>
            <a:ext cx="1657981" cy="30139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BA2B2A3-39BC-B91A-5694-AE5A13BF6D91}"/>
              </a:ext>
            </a:extLst>
          </p:cNvPr>
          <p:cNvCxnSpPr>
            <a:cxnSpLocks/>
            <a:stCxn id="14" idx="1"/>
            <a:endCxn id="16" idx="3"/>
          </p:cNvCxnSpPr>
          <p:nvPr/>
        </p:nvCxnSpPr>
        <p:spPr>
          <a:xfrm rot="10800000" flipV="1">
            <a:off x="7972267" y="3381368"/>
            <a:ext cx="856439" cy="84784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991EA8F-091E-D0E5-4275-04BE29BD51FB}"/>
              </a:ext>
            </a:extLst>
          </p:cNvPr>
          <p:cNvCxnSpPr>
            <a:cxnSpLocks/>
            <a:endCxn id="18" idx="0"/>
          </p:cNvCxnSpPr>
          <p:nvPr/>
        </p:nvCxnSpPr>
        <p:spPr>
          <a:xfrm>
            <a:off x="7972266" y="4566746"/>
            <a:ext cx="661150" cy="59604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8026FD-1CA8-E8F7-C819-A8F6883302F2}"/>
              </a:ext>
            </a:extLst>
          </p:cNvPr>
          <p:cNvSpPr txBox="1"/>
          <p:nvPr/>
        </p:nvSpPr>
        <p:spPr>
          <a:xfrm>
            <a:off x="843280" y="5527040"/>
            <a:ext cx="10614692" cy="1015663"/>
          </a:xfrm>
          <a:prstGeom prst="rect">
            <a:avLst/>
          </a:prstGeom>
          <a:noFill/>
        </p:spPr>
        <p:txBody>
          <a:bodyPr wrap="square" rtlCol="0">
            <a:spAutoFit/>
          </a:bodyPr>
          <a:lstStyle/>
          <a:p>
            <a:r>
              <a:rPr lang="en-IN" sz="2400" dirty="0">
                <a:latin typeface="Abadi" panose="020B0604020104020204" pitchFamily="34" charset="0"/>
              </a:rPr>
              <a:t>For more please refer this </a:t>
            </a:r>
            <a:r>
              <a:rPr lang="en-IN" sz="2400" dirty="0" err="1">
                <a:latin typeface="Abadi" panose="020B0604020104020204" pitchFamily="34" charset="0"/>
              </a:rPr>
              <a:t>Github</a:t>
            </a:r>
            <a:r>
              <a:rPr lang="en-IN" sz="2400" dirty="0">
                <a:latin typeface="Abadi" panose="020B0604020104020204" pitchFamily="34" charset="0"/>
              </a:rPr>
              <a:t> file:</a:t>
            </a:r>
          </a:p>
          <a:p>
            <a:r>
              <a:rPr lang="en-IN" dirty="0" err="1">
                <a:hlinkClick r:id="rId7"/>
              </a:rPr>
              <a:t>IBMCapstoneFinalProject</a:t>
            </a:r>
            <a:r>
              <a:rPr lang="en-IN" dirty="0">
                <a:hlinkClick r:id="rId7"/>
              </a:rPr>
              <a:t>/week 1.2-jupyter-labs-webscraping.ipynb at main · Abhishek7415/</a:t>
            </a:r>
            <a:r>
              <a:rPr lang="en-IN" dirty="0" err="1">
                <a:hlinkClick r:id="rId7"/>
              </a:rPr>
              <a:t>IBMCapstoneFinalProject</a:t>
            </a:r>
            <a:r>
              <a:rPr lang="en-IN" dirty="0">
                <a:hlinkClick r:id="rId7"/>
              </a:rPr>
              <a:t> (github.com)</a:t>
            </a:r>
            <a:endParaRPr lang="en-IN"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40949" cy="4351338"/>
          </a:xfrm>
          <a:prstGeom prst="rect">
            <a:avLst/>
          </a:prstGeom>
        </p:spPr>
        <p:txBody>
          <a:bodyPr/>
          <a:lstStyle/>
          <a:p>
            <a:r>
              <a:rPr lang="en-US" sz="1800" dirty="0">
                <a:solidFill>
                  <a:schemeClr val="accent3">
                    <a:lumMod val="25000"/>
                  </a:schemeClr>
                </a:solidFill>
                <a:latin typeface="Abadi" panose="020B0604020104020204" pitchFamily="34" charset="0"/>
              </a:rPr>
              <a:t>Data was loaded and then turned into pandas DataFrame.</a:t>
            </a:r>
          </a:p>
          <a:p>
            <a:r>
              <a:rPr lang="en-US" sz="1800" dirty="0">
                <a:solidFill>
                  <a:schemeClr val="accent3">
                    <a:lumMod val="25000"/>
                  </a:schemeClr>
                </a:solidFill>
                <a:latin typeface="Abadi" panose="020B0604020104020204" pitchFamily="34" charset="0"/>
              </a:rPr>
              <a:t>Found the percentage of null values from the data, data types.</a:t>
            </a:r>
          </a:p>
          <a:p>
            <a:r>
              <a:rPr lang="en-US" sz="1800" dirty="0">
                <a:solidFill>
                  <a:schemeClr val="accent3">
                    <a:lumMod val="25000"/>
                  </a:schemeClr>
                </a:solidFill>
                <a:latin typeface="Abadi" panose="020B0604020104020204" pitchFamily="34" charset="0"/>
              </a:rPr>
              <a:t>Calculated the number of launches on each sites and number of occurrence of each orbit.</a:t>
            </a:r>
          </a:p>
          <a:p>
            <a:r>
              <a:rPr lang="en-US" sz="1800" dirty="0">
                <a:solidFill>
                  <a:schemeClr val="accent3">
                    <a:lumMod val="25000"/>
                  </a:schemeClr>
                </a:solidFill>
                <a:latin typeface="Abadi" panose="020B0604020104020204" pitchFamily="34" charset="0"/>
              </a:rPr>
              <a:t>Manipulated the data for landing outcomes as for successful landing it was “1” as “0” for unsuccessful landing.</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93ADDF28-0F9E-1901-82D5-6B88BEDDC1F4}"/>
              </a:ext>
            </a:extLst>
          </p:cNvPr>
          <p:cNvPicPr>
            <a:picLocks noChangeAspect="1"/>
          </p:cNvPicPr>
          <p:nvPr/>
        </p:nvPicPr>
        <p:blipFill>
          <a:blip r:embed="rId3"/>
          <a:stretch>
            <a:fillRect/>
          </a:stretch>
        </p:blipFill>
        <p:spPr>
          <a:xfrm>
            <a:off x="6620262" y="1743358"/>
            <a:ext cx="3543795" cy="485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31E99DC-5CAD-352F-8234-FBE51512B8D2}"/>
              </a:ext>
            </a:extLst>
          </p:cNvPr>
          <p:cNvPicPr>
            <a:picLocks noChangeAspect="1"/>
          </p:cNvPicPr>
          <p:nvPr/>
        </p:nvPicPr>
        <p:blipFill>
          <a:blip r:embed="rId4"/>
          <a:stretch>
            <a:fillRect/>
          </a:stretch>
        </p:blipFill>
        <p:spPr>
          <a:xfrm>
            <a:off x="6256104" y="2442883"/>
            <a:ext cx="2162477" cy="362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ACCCDDA8-6E9F-D2A0-6D28-A06239DE2CE5}"/>
              </a:ext>
            </a:extLst>
          </p:cNvPr>
          <p:cNvPicPr>
            <a:picLocks noChangeAspect="1"/>
          </p:cNvPicPr>
          <p:nvPr/>
        </p:nvPicPr>
        <p:blipFill>
          <a:blip r:embed="rId5"/>
          <a:stretch>
            <a:fillRect/>
          </a:stretch>
        </p:blipFill>
        <p:spPr>
          <a:xfrm>
            <a:off x="8952739" y="2382874"/>
            <a:ext cx="1133633" cy="371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B4E5CA5B-AE4F-08E0-8E43-C77486532893}"/>
              </a:ext>
            </a:extLst>
          </p:cNvPr>
          <p:cNvPicPr>
            <a:picLocks noChangeAspect="1"/>
          </p:cNvPicPr>
          <p:nvPr/>
        </p:nvPicPr>
        <p:blipFill>
          <a:blip r:embed="rId6"/>
          <a:stretch>
            <a:fillRect/>
          </a:stretch>
        </p:blipFill>
        <p:spPr>
          <a:xfrm>
            <a:off x="6452077" y="3111254"/>
            <a:ext cx="3067478" cy="362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3DA4AB7D-96D3-C20C-CD69-01B09FF877D2}"/>
              </a:ext>
            </a:extLst>
          </p:cNvPr>
          <p:cNvPicPr>
            <a:picLocks noChangeAspect="1"/>
          </p:cNvPicPr>
          <p:nvPr/>
        </p:nvPicPr>
        <p:blipFill>
          <a:blip r:embed="rId7"/>
          <a:stretch>
            <a:fillRect/>
          </a:stretch>
        </p:blipFill>
        <p:spPr>
          <a:xfrm>
            <a:off x="8714772" y="3311326"/>
            <a:ext cx="2095792" cy="4191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159735FA-1AF2-E1F8-F76F-8D400EBA2FFF}"/>
              </a:ext>
            </a:extLst>
          </p:cNvPr>
          <p:cNvPicPr>
            <a:picLocks noChangeAspect="1"/>
          </p:cNvPicPr>
          <p:nvPr/>
        </p:nvPicPr>
        <p:blipFill>
          <a:blip r:embed="rId8"/>
          <a:stretch>
            <a:fillRect/>
          </a:stretch>
        </p:blipFill>
        <p:spPr>
          <a:xfrm>
            <a:off x="6256104" y="4001294"/>
            <a:ext cx="5830114" cy="2381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Box 18">
            <a:extLst>
              <a:ext uri="{FF2B5EF4-FFF2-40B4-BE49-F238E27FC236}">
                <a16:creationId xmlns:a16="http://schemas.microsoft.com/office/drawing/2014/main" id="{FE95CC5E-2EC5-2EA2-7D29-855228D09B12}"/>
              </a:ext>
            </a:extLst>
          </p:cNvPr>
          <p:cNvSpPr txBox="1"/>
          <p:nvPr/>
        </p:nvSpPr>
        <p:spPr>
          <a:xfrm>
            <a:off x="770011" y="4582160"/>
            <a:ext cx="10515600" cy="923330"/>
          </a:xfrm>
          <a:prstGeom prst="rect">
            <a:avLst/>
          </a:prstGeom>
          <a:noFill/>
        </p:spPr>
        <p:txBody>
          <a:bodyPr wrap="square" rtlCol="0">
            <a:spAutoFit/>
          </a:bodyPr>
          <a:lstStyle/>
          <a:p>
            <a:r>
              <a:rPr lang="en-IN" dirty="0"/>
              <a:t>For more please refer to GitHub file:</a:t>
            </a:r>
          </a:p>
          <a:p>
            <a:r>
              <a:rPr lang="en-IN" dirty="0" err="1">
                <a:hlinkClick r:id="rId9"/>
              </a:rPr>
              <a:t>IBMCapstoneFinalProject</a:t>
            </a:r>
            <a:r>
              <a:rPr lang="en-IN" dirty="0">
                <a:hlinkClick r:id="rId9"/>
              </a:rPr>
              <a:t>/week 1.3-labs-jupyter-spacex-Data </a:t>
            </a:r>
            <a:r>
              <a:rPr lang="en-IN" dirty="0" err="1">
                <a:hlinkClick r:id="rId9"/>
              </a:rPr>
              <a:t>wrangling.ipynb</a:t>
            </a:r>
            <a:r>
              <a:rPr lang="en-IN" dirty="0">
                <a:hlinkClick r:id="rId9"/>
              </a:rPr>
              <a:t> at main · Abhishek7415/</a:t>
            </a:r>
            <a:r>
              <a:rPr lang="en-IN" dirty="0" err="1">
                <a:hlinkClick r:id="rId9"/>
              </a:rPr>
              <a:t>IBMCapstoneFinalProject</a:t>
            </a:r>
            <a:r>
              <a:rPr lang="en-IN" dirty="0">
                <a:hlinkClick r:id="rId9"/>
              </a:rPr>
              <a:t> (github.com)</a:t>
            </a:r>
            <a:endParaRPr lang="en-IN"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schemas.microsoft.com/office/2006/metadata/properties"/>
    <ds:schemaRef ds:uri="f80a141d-92ca-4d3d-9308-f7e7b1d44ce8"/>
    <ds:schemaRef ds:uri="http://purl.org/dc/dcmitype/"/>
    <ds:schemaRef ds:uri="http://schemas.microsoft.com/office/2006/documentManagement/types"/>
    <ds:schemaRef ds:uri="155be751-a274-42e8-93fb-f39d3b9bccc8"/>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333</TotalTime>
  <Words>2161</Words>
  <Application>Microsoft Office PowerPoint</Application>
  <PresentationFormat>Widescreen</PresentationFormat>
  <Paragraphs>256</Paragraphs>
  <Slides>46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Abadi</vt:lpstr>
      <vt:lpstr>-apple-system</vt:lpstr>
      <vt:lpstr>Arial</vt:lpstr>
      <vt:lpstr>Calibri</vt:lpstr>
      <vt:lpstr>Calibri Light</vt:lpstr>
      <vt:lpstr>IBM Plex Mono SemiBold</vt:lpstr>
      <vt:lpstr>IBM Plex Mono Text</vt:lpstr>
      <vt:lpstr>Roboto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Abhishek Singh</cp:lastModifiedBy>
  <cp:revision>199</cp:revision>
  <dcterms:created xsi:type="dcterms:W3CDTF">2021-04-29T18:58:34Z</dcterms:created>
  <dcterms:modified xsi:type="dcterms:W3CDTF">2023-11-08T09:27:04Z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